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4" r:id="rId4"/>
    <p:sldMasterId id="214748368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5143500" cx="9144000"/>
  <p:notesSz cx="6858000" cy="9144000"/>
  <p:embeddedFontLst>
    <p:embeddedFont>
      <p:font typeface="Google Sans Medium"/>
      <p:regular r:id="rId35"/>
      <p:bold r:id="rId36"/>
      <p:italic r:id="rId37"/>
      <p:boldItalic r:id="rId38"/>
    </p:embeddedFont>
    <p:embeddedFont>
      <p:font typeface="Open Sans SemiBold"/>
      <p:regular r:id="rId39"/>
      <p:bold r:id="rId40"/>
      <p:italic r:id="rId41"/>
      <p:boldItalic r:id="rId42"/>
    </p:embeddedFont>
    <p:embeddedFont>
      <p:font typeface="Open Sans"/>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SemiBold-bold.fntdata"/><Relationship Id="rId20" Type="http://schemas.openxmlformats.org/officeDocument/2006/relationships/slide" Target="slides/slide14.xml"/><Relationship Id="rId42" Type="http://schemas.openxmlformats.org/officeDocument/2006/relationships/font" Target="fonts/OpenSansSemiBold-boldItalic.fntdata"/><Relationship Id="rId41" Type="http://schemas.openxmlformats.org/officeDocument/2006/relationships/font" Target="fonts/OpenSansSemiBold-italic.fntdata"/><Relationship Id="rId22" Type="http://schemas.openxmlformats.org/officeDocument/2006/relationships/slide" Target="slides/slide16.xml"/><Relationship Id="rId44" Type="http://schemas.openxmlformats.org/officeDocument/2006/relationships/font" Target="fonts/OpenSans-bold.fntdata"/><Relationship Id="rId21" Type="http://schemas.openxmlformats.org/officeDocument/2006/relationships/slide" Target="slides/slide15.xml"/><Relationship Id="rId43" Type="http://schemas.openxmlformats.org/officeDocument/2006/relationships/font" Target="fonts/OpenSans-regular.fntdata"/><Relationship Id="rId24" Type="http://schemas.openxmlformats.org/officeDocument/2006/relationships/slide" Target="slides/slide18.xml"/><Relationship Id="rId46" Type="http://schemas.openxmlformats.org/officeDocument/2006/relationships/font" Target="fonts/OpenSans-boldItalic.fntdata"/><Relationship Id="rId23" Type="http://schemas.openxmlformats.org/officeDocument/2006/relationships/slide" Target="slides/slide17.xml"/><Relationship Id="rId45" Type="http://schemas.openxmlformats.org/officeDocument/2006/relationships/font" Target="fonts/OpenSans-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GoogleSansMedium-regular.fntdata"/><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GoogleSansMedium-italic.fntdata"/><Relationship Id="rId14" Type="http://schemas.openxmlformats.org/officeDocument/2006/relationships/slide" Target="slides/slide8.xml"/><Relationship Id="rId36" Type="http://schemas.openxmlformats.org/officeDocument/2006/relationships/font" Target="fonts/GoogleSansMedium-bold.fntdata"/><Relationship Id="rId17" Type="http://schemas.openxmlformats.org/officeDocument/2006/relationships/slide" Target="slides/slide11.xml"/><Relationship Id="rId39" Type="http://schemas.openxmlformats.org/officeDocument/2006/relationships/font" Target="fonts/OpenSansSemiBold-regular.fntdata"/><Relationship Id="rId16" Type="http://schemas.openxmlformats.org/officeDocument/2006/relationships/slide" Target="slides/slide10.xml"/><Relationship Id="rId38" Type="http://schemas.openxmlformats.org/officeDocument/2006/relationships/font" Target="fonts/GoogleSansMedium-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e4c37863e3_0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e4c37863e3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4264185d0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14264185d0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e4c37863e3_0_4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e4c37863e3_0_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e4c37863e3_0_4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e4c37863e3_0_4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e4c37863e3_0_4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e4c37863e3_0_4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e4c37863e3_0_4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e4c37863e3_0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e4c37863e3_0_4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e4c37863e3_0_4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e4c37863e3_0_4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e4c37863e3_0_4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e4c37863e3_0_4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e4c37863e3_0_4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e4c37863e3_0_4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e4c37863e3_0_4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e4c37863e3_0_5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e4c37863e3_0_5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e4c37863e3_0_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e4c37863e3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e4c37863e3_0_5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e4c37863e3_0_5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e4c37863e3_0_5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e4c37863e3_0_5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e4c37863e3_0_5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e4c37863e3_0_5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14264185d0b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14264185d0b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14273394a1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14273394a1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e4c37863e3_0_5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e4c37863e3_0_5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e4c37863e3_0_5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e4c37863e3_0_5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e4c37863e3_0_5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e4c37863e3_0_5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e4c37863e3_0_5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e4c37863e3_0_5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e4c37863e3_0_3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e4c37863e3_0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e4c37863e3_0_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e4c37863e3_0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e4c37863e3_0_3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e4c37863e3_0_3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e4c37863e3_0_3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e4c37863e3_0_3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e4c37863e3_0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e4c37863e3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e4c37863e3_0_3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e4c37863e3_0_3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e4c37863e3_0_3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e4c37863e3_0_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0" name="Google Shape;50;p12"/>
          <p:cNvSpPr/>
          <p:nvPr/>
        </p:nvSpPr>
        <p:spPr>
          <a:xfrm>
            <a:off x="0" y="329125"/>
            <a:ext cx="69300" cy="753000"/>
          </a:xfrm>
          <a:prstGeom prst="rect">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
  <p:cSld name="BLANK_1">
    <p:spTree>
      <p:nvGrpSpPr>
        <p:cNvPr id="51" name="Shape 51"/>
        <p:cNvGrpSpPr/>
        <p:nvPr/>
      </p:nvGrpSpPr>
      <p:grpSpPr>
        <a:xfrm>
          <a:off x="0" y="0"/>
          <a:ext cx="0" cy="0"/>
          <a:chOff x="0" y="0"/>
          <a:chExt cx="0" cy="0"/>
        </a:xfrm>
      </p:grpSpPr>
      <p:sp>
        <p:nvSpPr>
          <p:cNvPr id="52" name="Google Shape;52;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3" name="Google Shape;53;p13"/>
          <p:cNvSpPr/>
          <p:nvPr/>
        </p:nvSpPr>
        <p:spPr>
          <a:xfrm>
            <a:off x="0" y="329125"/>
            <a:ext cx="69300" cy="753000"/>
          </a:xfrm>
          <a:prstGeom prst="rect">
            <a:avLst/>
          </a:pr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 2">
  <p:cSld name="BLANK_1_2">
    <p:spTree>
      <p:nvGrpSpPr>
        <p:cNvPr id="54" name="Shape 54"/>
        <p:cNvGrpSpPr/>
        <p:nvPr/>
      </p:nvGrpSpPr>
      <p:grpSpPr>
        <a:xfrm>
          <a:off x="0" y="0"/>
          <a:ext cx="0" cy="0"/>
          <a:chOff x="0" y="0"/>
          <a:chExt cx="0" cy="0"/>
        </a:xfrm>
      </p:grpSpPr>
      <p:sp>
        <p:nvSpPr>
          <p:cNvPr id="55" name="Google Shape;55;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6" name="Google Shape;56;p14"/>
          <p:cNvSpPr/>
          <p:nvPr/>
        </p:nvSpPr>
        <p:spPr>
          <a:xfrm>
            <a:off x="0" y="329125"/>
            <a:ext cx="69300" cy="4485300"/>
          </a:xfrm>
          <a:prstGeom prst="rect">
            <a:avLst/>
          </a:pr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ellow 2">
  <p:cSld name="BLANK_1_2_1">
    <p:spTree>
      <p:nvGrpSpPr>
        <p:cNvPr id="57" name="Shape 57"/>
        <p:cNvGrpSpPr/>
        <p:nvPr/>
      </p:nvGrpSpPr>
      <p:grpSpPr>
        <a:xfrm>
          <a:off x="0" y="0"/>
          <a:ext cx="0" cy="0"/>
          <a:chOff x="0" y="0"/>
          <a:chExt cx="0" cy="0"/>
        </a:xfrm>
      </p:grpSpPr>
      <p:sp>
        <p:nvSpPr>
          <p:cNvPr id="58" name="Google Shape;58;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9" name="Google Shape;59;p15"/>
          <p:cNvSpPr/>
          <p:nvPr/>
        </p:nvSpPr>
        <p:spPr>
          <a:xfrm>
            <a:off x="0" y="329125"/>
            <a:ext cx="69300" cy="4485300"/>
          </a:xfrm>
          <a:prstGeom prst="rect">
            <a:avLst/>
          </a:prstGeom>
          <a:solidFill>
            <a:srgbClr val="FBBC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 2">
  <p:cSld name="BLANK_1_2_1_1">
    <p:spTree>
      <p:nvGrpSpPr>
        <p:cNvPr id="60" name="Shape 60"/>
        <p:cNvGrpSpPr/>
        <p:nvPr/>
      </p:nvGrpSpPr>
      <p:grpSpPr>
        <a:xfrm>
          <a:off x="0" y="0"/>
          <a:ext cx="0" cy="0"/>
          <a:chOff x="0" y="0"/>
          <a:chExt cx="0" cy="0"/>
        </a:xfrm>
      </p:grpSpPr>
      <p:sp>
        <p:nvSpPr>
          <p:cNvPr id="61" name="Google Shape;61;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2" name="Google Shape;62;p16"/>
          <p:cNvSpPr/>
          <p:nvPr/>
        </p:nvSpPr>
        <p:spPr>
          <a:xfrm>
            <a:off x="0" y="329125"/>
            <a:ext cx="69300" cy="4485300"/>
          </a:xfrm>
          <a:prstGeom prst="rect">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ellow">
  <p:cSld name="BLANK_1_1">
    <p:spTree>
      <p:nvGrpSpPr>
        <p:cNvPr id="63" name="Shape 63"/>
        <p:cNvGrpSpPr/>
        <p:nvPr/>
      </p:nvGrpSpPr>
      <p:grpSpPr>
        <a:xfrm>
          <a:off x="0" y="0"/>
          <a:ext cx="0" cy="0"/>
          <a:chOff x="0" y="0"/>
          <a:chExt cx="0" cy="0"/>
        </a:xfrm>
      </p:grpSpPr>
      <p:sp>
        <p:nvSpPr>
          <p:cNvPr id="64" name="Google Shape;64;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5" name="Google Shape;65;p17"/>
          <p:cNvSpPr/>
          <p:nvPr/>
        </p:nvSpPr>
        <p:spPr>
          <a:xfrm>
            <a:off x="0" y="329125"/>
            <a:ext cx="69300" cy="753000"/>
          </a:xfrm>
          <a:prstGeom prst="rect">
            <a:avLst/>
          </a:prstGeom>
          <a:solidFill>
            <a:srgbClr val="FBBC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
  <p:cSld name="BLANK_1_1_1">
    <p:spTree>
      <p:nvGrpSpPr>
        <p:cNvPr id="66" name="Shape 66"/>
        <p:cNvGrpSpPr/>
        <p:nvPr/>
      </p:nvGrpSpPr>
      <p:grpSpPr>
        <a:xfrm>
          <a:off x="0" y="0"/>
          <a:ext cx="0" cy="0"/>
          <a:chOff x="0" y="0"/>
          <a:chExt cx="0" cy="0"/>
        </a:xfrm>
      </p:grpSpPr>
      <p:sp>
        <p:nvSpPr>
          <p:cNvPr id="67" name="Google Shape;67;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8" name="Google Shape;68;p18"/>
          <p:cNvSpPr/>
          <p:nvPr/>
        </p:nvSpPr>
        <p:spPr>
          <a:xfrm>
            <a:off x="0" y="329125"/>
            <a:ext cx="69300" cy="753000"/>
          </a:xfrm>
          <a:prstGeom prst="rect">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y">
  <p:cSld name="BLANK_1_1_1_1">
    <p:spTree>
      <p:nvGrpSpPr>
        <p:cNvPr id="69" name="Shape 69"/>
        <p:cNvGrpSpPr/>
        <p:nvPr/>
      </p:nvGrpSpPr>
      <p:grpSpPr>
        <a:xfrm>
          <a:off x="0" y="0"/>
          <a:ext cx="0" cy="0"/>
          <a:chOff x="0" y="0"/>
          <a:chExt cx="0" cy="0"/>
        </a:xfrm>
      </p:grpSpPr>
      <p:sp>
        <p:nvSpPr>
          <p:cNvPr id="70" name="Google Shape;70;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71" name="Google Shape;71;p19"/>
          <p:cNvSpPr/>
          <p:nvPr/>
        </p:nvSpPr>
        <p:spPr>
          <a:xfrm>
            <a:off x="0" y="329125"/>
            <a:ext cx="69300" cy="753000"/>
          </a:xfrm>
          <a:prstGeom prst="rect">
            <a:avLst/>
          </a:prstGeom>
          <a:solidFill>
            <a:srgbClr val="9AA0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6" name="Shape 76"/>
        <p:cNvGrpSpPr/>
        <p:nvPr/>
      </p:nvGrpSpPr>
      <p:grpSpPr>
        <a:xfrm>
          <a:off x="0" y="0"/>
          <a:ext cx="0" cy="0"/>
          <a:chOff x="0" y="0"/>
          <a:chExt cx="0" cy="0"/>
        </a:xfrm>
      </p:grpSpPr>
      <p:sp>
        <p:nvSpPr>
          <p:cNvPr id="77" name="Google Shape;77;p21"/>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8" name="Google Shape;78;p21"/>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9" name="Google Shape;79;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80" name="Google Shape;80;p21"/>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1" name="Shape 81"/>
        <p:cNvGrpSpPr/>
        <p:nvPr/>
      </p:nvGrpSpPr>
      <p:grpSpPr>
        <a:xfrm>
          <a:off x="0" y="0"/>
          <a:ext cx="0" cy="0"/>
          <a:chOff x="0" y="0"/>
          <a:chExt cx="0" cy="0"/>
        </a:xfrm>
      </p:grpSpPr>
      <p:sp>
        <p:nvSpPr>
          <p:cNvPr id="82" name="Google Shape;82;p22"/>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83" name="Google Shape;83;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sp>
        <p:nvSpPr>
          <p:cNvPr id="85" name="Google Shape;85;p2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6" name="Google Shape;86;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87" name="Google Shape;87;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8" name="Shape 88"/>
        <p:cNvGrpSpPr/>
        <p:nvPr/>
      </p:nvGrpSpPr>
      <p:grpSpPr>
        <a:xfrm>
          <a:off x="0" y="0"/>
          <a:ext cx="0" cy="0"/>
          <a:chOff x="0" y="0"/>
          <a:chExt cx="0" cy="0"/>
        </a:xfrm>
      </p:grpSpPr>
      <p:sp>
        <p:nvSpPr>
          <p:cNvPr id="89" name="Google Shape;89;p2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0" name="Google Shape;90;p24"/>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91" name="Google Shape;91;p24"/>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92" name="Google Shape;92;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3" name="Shape 93"/>
        <p:cNvGrpSpPr/>
        <p:nvPr/>
      </p:nvGrpSpPr>
      <p:grpSpPr>
        <a:xfrm>
          <a:off x="0" y="0"/>
          <a:ext cx="0" cy="0"/>
          <a:chOff x="0" y="0"/>
          <a:chExt cx="0" cy="0"/>
        </a:xfrm>
      </p:grpSpPr>
      <p:sp>
        <p:nvSpPr>
          <p:cNvPr id="94" name="Google Shape;94;p2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5" name="Google Shape;95;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6" name="Shape 96"/>
        <p:cNvGrpSpPr/>
        <p:nvPr/>
      </p:nvGrpSpPr>
      <p:grpSpPr>
        <a:xfrm>
          <a:off x="0" y="0"/>
          <a:ext cx="0" cy="0"/>
          <a:chOff x="0" y="0"/>
          <a:chExt cx="0" cy="0"/>
        </a:xfrm>
      </p:grpSpPr>
      <p:sp>
        <p:nvSpPr>
          <p:cNvPr id="97" name="Google Shape;97;p26"/>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8" name="Google Shape;98;p26"/>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99" name="Google Shape;99;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00" name="Shape 100"/>
        <p:cNvGrpSpPr/>
        <p:nvPr/>
      </p:nvGrpSpPr>
      <p:grpSpPr>
        <a:xfrm>
          <a:off x="0" y="0"/>
          <a:ext cx="0" cy="0"/>
          <a:chOff x="0" y="0"/>
          <a:chExt cx="0" cy="0"/>
        </a:xfrm>
      </p:grpSpPr>
      <p:sp>
        <p:nvSpPr>
          <p:cNvPr id="101" name="Google Shape;101;p27"/>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02" name="Google Shape;102;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3" name="Shape 103"/>
        <p:cNvGrpSpPr/>
        <p:nvPr/>
      </p:nvGrpSpPr>
      <p:grpSpPr>
        <a:xfrm>
          <a:off x="0" y="0"/>
          <a:ext cx="0" cy="0"/>
          <a:chOff x="0" y="0"/>
          <a:chExt cx="0" cy="0"/>
        </a:xfrm>
      </p:grpSpPr>
      <p:sp>
        <p:nvSpPr>
          <p:cNvPr id="104" name="Google Shape;104;p2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8"/>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06" name="Google Shape;106;p28"/>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7" name="Google Shape;107;p2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08" name="Google Shape;108;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9" name="Shape 109"/>
        <p:cNvGrpSpPr/>
        <p:nvPr/>
      </p:nvGrpSpPr>
      <p:grpSpPr>
        <a:xfrm>
          <a:off x="0" y="0"/>
          <a:ext cx="0" cy="0"/>
          <a:chOff x="0" y="0"/>
          <a:chExt cx="0" cy="0"/>
        </a:xfrm>
      </p:grpSpPr>
      <p:sp>
        <p:nvSpPr>
          <p:cNvPr id="110" name="Google Shape;110;p29"/>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111" name="Google Shape;111;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2" name="Shape 112"/>
        <p:cNvGrpSpPr/>
        <p:nvPr/>
      </p:nvGrpSpPr>
      <p:grpSpPr>
        <a:xfrm>
          <a:off x="0" y="0"/>
          <a:ext cx="0" cy="0"/>
          <a:chOff x="0" y="0"/>
          <a:chExt cx="0" cy="0"/>
        </a:xfrm>
      </p:grpSpPr>
      <p:sp>
        <p:nvSpPr>
          <p:cNvPr id="113" name="Google Shape;113;p30"/>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14" name="Google Shape;114;p30"/>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115" name="Google Shape;115;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type="blank">
  <p:cSld name="BLANK">
    <p:spTree>
      <p:nvGrpSpPr>
        <p:cNvPr id="116" name="Shape 116"/>
        <p:cNvGrpSpPr/>
        <p:nvPr/>
      </p:nvGrpSpPr>
      <p:grpSpPr>
        <a:xfrm>
          <a:off x="0" y="0"/>
          <a:ext cx="0" cy="0"/>
          <a:chOff x="0" y="0"/>
          <a:chExt cx="0" cy="0"/>
        </a:xfrm>
      </p:grpSpPr>
      <p:sp>
        <p:nvSpPr>
          <p:cNvPr id="117" name="Google Shape;117;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18" name="Google Shape;118;p31"/>
          <p:cNvSpPr/>
          <p:nvPr/>
        </p:nvSpPr>
        <p:spPr>
          <a:xfrm>
            <a:off x="0" y="329125"/>
            <a:ext cx="69300" cy="753000"/>
          </a:xfrm>
          <a:prstGeom prst="rect">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9" name="Google Shape;119;p31"/>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
  <p:cSld name="BLANK_1">
    <p:spTree>
      <p:nvGrpSpPr>
        <p:cNvPr id="120" name="Shape 120"/>
        <p:cNvGrpSpPr/>
        <p:nvPr/>
      </p:nvGrpSpPr>
      <p:grpSpPr>
        <a:xfrm>
          <a:off x="0" y="0"/>
          <a:ext cx="0" cy="0"/>
          <a:chOff x="0" y="0"/>
          <a:chExt cx="0" cy="0"/>
        </a:xfrm>
      </p:grpSpPr>
      <p:sp>
        <p:nvSpPr>
          <p:cNvPr id="121" name="Google Shape;121;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22" name="Google Shape;122;p32"/>
          <p:cNvSpPr/>
          <p:nvPr/>
        </p:nvSpPr>
        <p:spPr>
          <a:xfrm>
            <a:off x="0" y="329125"/>
            <a:ext cx="69300" cy="753000"/>
          </a:xfrm>
          <a:prstGeom prst="rect">
            <a:avLst/>
          </a:pr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3" name="Google Shape;123;p32"/>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 2">
  <p:cSld name="BLANK_1_2">
    <p:spTree>
      <p:nvGrpSpPr>
        <p:cNvPr id="124" name="Shape 124"/>
        <p:cNvGrpSpPr/>
        <p:nvPr/>
      </p:nvGrpSpPr>
      <p:grpSpPr>
        <a:xfrm>
          <a:off x="0" y="0"/>
          <a:ext cx="0" cy="0"/>
          <a:chOff x="0" y="0"/>
          <a:chExt cx="0" cy="0"/>
        </a:xfrm>
      </p:grpSpPr>
      <p:sp>
        <p:nvSpPr>
          <p:cNvPr id="125" name="Google Shape;125;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26" name="Google Shape;126;p33"/>
          <p:cNvSpPr/>
          <p:nvPr/>
        </p:nvSpPr>
        <p:spPr>
          <a:xfrm>
            <a:off x="0" y="329125"/>
            <a:ext cx="69300" cy="4485300"/>
          </a:xfrm>
          <a:prstGeom prst="rect">
            <a:avLst/>
          </a:pr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7" name="Google Shape;127;p33"/>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ellow 2">
  <p:cSld name="BLANK_1_2_1">
    <p:spTree>
      <p:nvGrpSpPr>
        <p:cNvPr id="128" name="Shape 128"/>
        <p:cNvGrpSpPr/>
        <p:nvPr/>
      </p:nvGrpSpPr>
      <p:grpSpPr>
        <a:xfrm>
          <a:off x="0" y="0"/>
          <a:ext cx="0" cy="0"/>
          <a:chOff x="0" y="0"/>
          <a:chExt cx="0" cy="0"/>
        </a:xfrm>
      </p:grpSpPr>
      <p:sp>
        <p:nvSpPr>
          <p:cNvPr id="129" name="Google Shape;129;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30" name="Google Shape;130;p34"/>
          <p:cNvSpPr/>
          <p:nvPr/>
        </p:nvSpPr>
        <p:spPr>
          <a:xfrm>
            <a:off x="0" y="329125"/>
            <a:ext cx="69300" cy="4485300"/>
          </a:xfrm>
          <a:prstGeom prst="rect">
            <a:avLst/>
          </a:prstGeom>
          <a:solidFill>
            <a:srgbClr val="FBBC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1" name="Google Shape;131;p34"/>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 2">
  <p:cSld name="BLANK_1_2_1_1">
    <p:spTree>
      <p:nvGrpSpPr>
        <p:cNvPr id="132" name="Shape 132"/>
        <p:cNvGrpSpPr/>
        <p:nvPr/>
      </p:nvGrpSpPr>
      <p:grpSpPr>
        <a:xfrm>
          <a:off x="0" y="0"/>
          <a:ext cx="0" cy="0"/>
          <a:chOff x="0" y="0"/>
          <a:chExt cx="0" cy="0"/>
        </a:xfrm>
      </p:grpSpPr>
      <p:sp>
        <p:nvSpPr>
          <p:cNvPr id="133" name="Google Shape;133;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34" name="Google Shape;134;p35"/>
          <p:cNvSpPr/>
          <p:nvPr/>
        </p:nvSpPr>
        <p:spPr>
          <a:xfrm>
            <a:off x="0" y="329125"/>
            <a:ext cx="69300" cy="4485300"/>
          </a:xfrm>
          <a:prstGeom prst="rect">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5" name="Google Shape;135;p35"/>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ellow">
  <p:cSld name="BLANK_1_1">
    <p:spTree>
      <p:nvGrpSpPr>
        <p:cNvPr id="136" name="Shape 136"/>
        <p:cNvGrpSpPr/>
        <p:nvPr/>
      </p:nvGrpSpPr>
      <p:grpSpPr>
        <a:xfrm>
          <a:off x="0" y="0"/>
          <a:ext cx="0" cy="0"/>
          <a:chOff x="0" y="0"/>
          <a:chExt cx="0" cy="0"/>
        </a:xfrm>
      </p:grpSpPr>
      <p:sp>
        <p:nvSpPr>
          <p:cNvPr id="137" name="Google Shape;137;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38" name="Google Shape;138;p36"/>
          <p:cNvSpPr/>
          <p:nvPr/>
        </p:nvSpPr>
        <p:spPr>
          <a:xfrm>
            <a:off x="0" y="329125"/>
            <a:ext cx="69300" cy="753000"/>
          </a:xfrm>
          <a:prstGeom prst="rect">
            <a:avLst/>
          </a:prstGeom>
          <a:solidFill>
            <a:srgbClr val="FBBC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9" name="Google Shape;139;p36"/>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
  <p:cSld name="BLANK_1_1_1">
    <p:spTree>
      <p:nvGrpSpPr>
        <p:cNvPr id="140" name="Shape 140"/>
        <p:cNvGrpSpPr/>
        <p:nvPr/>
      </p:nvGrpSpPr>
      <p:grpSpPr>
        <a:xfrm>
          <a:off x="0" y="0"/>
          <a:ext cx="0" cy="0"/>
          <a:chOff x="0" y="0"/>
          <a:chExt cx="0" cy="0"/>
        </a:xfrm>
      </p:grpSpPr>
      <p:sp>
        <p:nvSpPr>
          <p:cNvPr id="141" name="Google Shape;141;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42" name="Google Shape;142;p37"/>
          <p:cNvSpPr/>
          <p:nvPr/>
        </p:nvSpPr>
        <p:spPr>
          <a:xfrm>
            <a:off x="0" y="329125"/>
            <a:ext cx="69300" cy="753000"/>
          </a:xfrm>
          <a:prstGeom prst="rect">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3" name="Google Shape;143;p37"/>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y">
  <p:cSld name="BLANK_1_1_1_1">
    <p:spTree>
      <p:nvGrpSpPr>
        <p:cNvPr id="144" name="Shape 144"/>
        <p:cNvGrpSpPr/>
        <p:nvPr/>
      </p:nvGrpSpPr>
      <p:grpSpPr>
        <a:xfrm>
          <a:off x="0" y="0"/>
          <a:ext cx="0" cy="0"/>
          <a:chOff x="0" y="0"/>
          <a:chExt cx="0" cy="0"/>
        </a:xfrm>
      </p:grpSpPr>
      <p:sp>
        <p:nvSpPr>
          <p:cNvPr id="145" name="Google Shape;145;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46" name="Google Shape;146;p38"/>
          <p:cNvSpPr/>
          <p:nvPr/>
        </p:nvSpPr>
        <p:spPr>
          <a:xfrm>
            <a:off x="0" y="329125"/>
            <a:ext cx="69300" cy="753000"/>
          </a:xfrm>
          <a:prstGeom prst="rect">
            <a:avLst/>
          </a:prstGeom>
          <a:solidFill>
            <a:srgbClr val="9AA0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7" name="Google Shape;147;p38"/>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3.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9.xml"/><Relationship Id="rId10" Type="http://schemas.openxmlformats.org/officeDocument/2006/relationships/slideLayout" Target="../slideLayouts/slideLayout28.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5" Type="http://schemas.openxmlformats.org/officeDocument/2006/relationships/slideLayout" Target="../slideLayouts/slideLayout33.xml"/><Relationship Id="rId14" Type="http://schemas.openxmlformats.org/officeDocument/2006/relationships/slideLayout" Target="../slideLayouts/slideLayout32.xml"/><Relationship Id="rId17" Type="http://schemas.openxmlformats.org/officeDocument/2006/relationships/slideLayout" Target="../slideLayouts/slideLayout35.xml"/><Relationship Id="rId16" Type="http://schemas.openxmlformats.org/officeDocument/2006/relationships/slideLayout" Target="../slideLayouts/slideLayout34.xml"/><Relationship Id="rId5" Type="http://schemas.openxmlformats.org/officeDocument/2006/relationships/slideLayout" Target="../slideLayouts/slideLayout23.xml"/><Relationship Id="rId19" Type="http://schemas.openxmlformats.org/officeDocument/2006/relationships/theme" Target="../theme/theme2.xml"/><Relationship Id="rId6" Type="http://schemas.openxmlformats.org/officeDocument/2006/relationships/slideLayout" Target="../slideLayouts/slideLayout24.xml"/><Relationship Id="rId18" Type="http://schemas.openxmlformats.org/officeDocument/2006/relationships/slideLayout" Target="../slideLayouts/slideLayout36.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72" name="Shape 72"/>
        <p:cNvGrpSpPr/>
        <p:nvPr/>
      </p:nvGrpSpPr>
      <p:grpSpPr>
        <a:xfrm>
          <a:off x="0" y="0"/>
          <a:ext cx="0" cy="0"/>
          <a:chOff x="0" y="0"/>
          <a:chExt cx="0" cy="0"/>
        </a:xfrm>
      </p:grpSpPr>
      <p:sp>
        <p:nvSpPr>
          <p:cNvPr id="73" name="Google Shape;73;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4" name="Google Shape;74;p2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75" name="Google Shape;75;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1.xml"/><Relationship Id="rId3"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3.xml"/><Relationship Id="rId3"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8.xml"/><Relationship Id="rId3" Type="http://schemas.openxmlformats.org/officeDocument/2006/relationships/image" Target="../media/image8.jpg"/><Relationship Id="rId4" Type="http://schemas.openxmlformats.org/officeDocument/2006/relationships/image" Target="../media/image13.jpg"/><Relationship Id="rId5" Type="http://schemas.openxmlformats.org/officeDocument/2006/relationships/image" Target="../media/image12.jpg"/><Relationship Id="rId6"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9.xml"/><Relationship Id="rId3" Type="http://schemas.openxmlformats.org/officeDocument/2006/relationships/hyperlink" Target="http://drive.google.com/file/d/1EabIsh9Ls3xBOfxufvE15YNH-GigoLxT/view" TargetMode="Externa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xml"/><Relationship Id="rId3" Type="http://schemas.openxmlformats.org/officeDocument/2006/relationships/hyperlink" Target="http://drive.google.com/file/d/1EabIsh9Ls3xBOfxufvE15YNH-GigoLxT/view" TargetMode="Externa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2.xml"/><Relationship Id="rId3" Type="http://schemas.openxmlformats.org/officeDocument/2006/relationships/image" Target="../media/image1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3.xml"/><Relationship Id="rId3" Type="http://schemas.openxmlformats.org/officeDocument/2006/relationships/hyperlink" Target="http://drive.google.com/file/d/1Xz2eLmjR0F0d1QRJi-dUEEDvXmmeEtWh/view" TargetMode="Externa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4.xml"/><Relationship Id="rId3" Type="http://schemas.openxmlformats.org/officeDocument/2006/relationships/hyperlink" Target="http://drive.google.com/file/d/1ZCr81XUsx8y_US6gjiwA5ZBfOjuua2tE/view" TargetMode="Externa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8.xml"/><Relationship Id="rId3" Type="http://schemas.openxmlformats.org/officeDocument/2006/relationships/hyperlink" Target="mailto:bobbianne.elizabeth@gmail.com" TargetMode="External"/><Relationship Id="rId4" Type="http://schemas.openxmlformats.org/officeDocument/2006/relationships/hyperlink" Target="http://www.tenacityart.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285F4"/>
        </a:solidFill>
      </p:bgPr>
    </p:bg>
    <p:spTree>
      <p:nvGrpSpPr>
        <p:cNvPr id="151" name="Shape 151"/>
        <p:cNvGrpSpPr/>
        <p:nvPr/>
      </p:nvGrpSpPr>
      <p:grpSpPr>
        <a:xfrm>
          <a:off x="0" y="0"/>
          <a:ext cx="0" cy="0"/>
          <a:chOff x="0" y="0"/>
          <a:chExt cx="0" cy="0"/>
        </a:xfrm>
      </p:grpSpPr>
      <p:sp>
        <p:nvSpPr>
          <p:cNvPr id="152" name="Google Shape;152;p39"/>
          <p:cNvSpPr txBox="1"/>
          <p:nvPr/>
        </p:nvSpPr>
        <p:spPr>
          <a:xfrm>
            <a:off x="517675" y="1819750"/>
            <a:ext cx="6192600" cy="7389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en" sz="3600">
                <a:solidFill>
                  <a:srgbClr val="FFFFFF"/>
                </a:solidFill>
                <a:latin typeface="Open Sans SemiBold"/>
                <a:ea typeface="Open Sans SemiBold"/>
                <a:cs typeface="Open Sans SemiBold"/>
                <a:sym typeface="Open Sans SemiBold"/>
              </a:rPr>
              <a:t>DV Resources</a:t>
            </a:r>
            <a:endParaRPr sz="3600">
              <a:solidFill>
                <a:srgbClr val="FFFFFF"/>
              </a:solidFill>
              <a:latin typeface="Open Sans SemiBold"/>
              <a:ea typeface="Open Sans SemiBold"/>
              <a:cs typeface="Open Sans SemiBold"/>
              <a:sym typeface="Open Sans SemiBold"/>
            </a:endParaRPr>
          </a:p>
        </p:txBody>
      </p:sp>
      <p:sp>
        <p:nvSpPr>
          <p:cNvPr id="153" name="Google Shape;153;p39"/>
          <p:cNvSpPr txBox="1"/>
          <p:nvPr/>
        </p:nvSpPr>
        <p:spPr>
          <a:xfrm>
            <a:off x="517675" y="2769663"/>
            <a:ext cx="4931100" cy="5541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en" sz="2400">
                <a:solidFill>
                  <a:srgbClr val="FFFFFF"/>
                </a:solidFill>
                <a:latin typeface="Open Sans"/>
                <a:ea typeface="Open Sans"/>
                <a:cs typeface="Open Sans"/>
                <a:sym typeface="Open Sans"/>
              </a:rPr>
              <a:t>Bobbianne Elizabeth</a:t>
            </a:r>
            <a:endParaRPr sz="2400">
              <a:solidFill>
                <a:srgbClr val="FFFFFF"/>
              </a:solidFill>
              <a:latin typeface="Open Sans"/>
              <a:ea typeface="Open Sans"/>
              <a:cs typeface="Open Sans"/>
              <a:sym typeface="Open Sans"/>
            </a:endParaRPr>
          </a:p>
        </p:txBody>
      </p:sp>
      <p:cxnSp>
        <p:nvCxnSpPr>
          <p:cNvPr id="154" name="Google Shape;154;p39"/>
          <p:cNvCxnSpPr/>
          <p:nvPr/>
        </p:nvCxnSpPr>
        <p:spPr>
          <a:xfrm rot="10800000">
            <a:off x="517650" y="2670825"/>
            <a:ext cx="5808000" cy="0"/>
          </a:xfrm>
          <a:prstGeom prst="straightConnector1">
            <a:avLst/>
          </a:prstGeom>
          <a:noFill/>
          <a:ln cap="flat" cmpd="sng" w="19050">
            <a:solidFill>
              <a:srgbClr val="FFFFFF"/>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48"/>
          <p:cNvSpPr txBox="1"/>
          <p:nvPr/>
        </p:nvSpPr>
        <p:spPr>
          <a:xfrm>
            <a:off x="147925" y="198125"/>
            <a:ext cx="1862700" cy="923400"/>
          </a:xfrm>
          <a:prstGeom prst="rect">
            <a:avLst/>
          </a:prstGeom>
          <a:noFill/>
          <a:ln>
            <a:noFill/>
          </a:ln>
        </p:spPr>
        <p:txBody>
          <a:bodyPr anchorCtr="0" anchor="t" bIns="91425" lIns="0" spcFirstLastPara="1" rIns="91425" wrap="square" tIns="91425">
            <a:spAutoFit/>
          </a:bodyPr>
          <a:lstStyle/>
          <a:p>
            <a:pPr indent="0" lvl="0" marL="0" rtl="0" algn="ctr">
              <a:spcBef>
                <a:spcPts val="0"/>
              </a:spcBef>
              <a:spcAft>
                <a:spcPts val="0"/>
              </a:spcAft>
              <a:buNone/>
            </a:pPr>
            <a:r>
              <a:rPr lang="en" sz="2400">
                <a:solidFill>
                  <a:srgbClr val="5F6368"/>
                </a:solidFill>
                <a:latin typeface="Open Sans"/>
                <a:ea typeface="Open Sans"/>
                <a:cs typeface="Open Sans"/>
                <a:sym typeface="Open Sans"/>
              </a:rPr>
              <a:t>Competitive</a:t>
            </a:r>
            <a:r>
              <a:rPr lang="en" sz="2400">
                <a:solidFill>
                  <a:srgbClr val="5F6368"/>
                </a:solidFill>
                <a:latin typeface="Open Sans"/>
                <a:ea typeface="Open Sans"/>
                <a:cs typeface="Open Sans"/>
                <a:sym typeface="Open Sans"/>
              </a:rPr>
              <a:t> </a:t>
            </a:r>
            <a:endParaRPr sz="2400">
              <a:solidFill>
                <a:srgbClr val="5F6368"/>
              </a:solidFill>
              <a:latin typeface="Open Sans"/>
              <a:ea typeface="Open Sans"/>
              <a:cs typeface="Open Sans"/>
              <a:sym typeface="Open Sans"/>
            </a:endParaRPr>
          </a:p>
          <a:p>
            <a:pPr indent="0" lvl="0" marL="0" rtl="0" algn="ctr">
              <a:spcBef>
                <a:spcPts val="0"/>
              </a:spcBef>
              <a:spcAft>
                <a:spcPts val="0"/>
              </a:spcAft>
              <a:buNone/>
            </a:pPr>
            <a:r>
              <a:rPr lang="en" sz="2400">
                <a:solidFill>
                  <a:srgbClr val="5F6368"/>
                </a:solidFill>
                <a:latin typeface="Open Sans"/>
                <a:ea typeface="Open Sans"/>
                <a:cs typeface="Open Sans"/>
                <a:sym typeface="Open Sans"/>
              </a:rPr>
              <a:t>Audit</a:t>
            </a:r>
            <a:endParaRPr sz="2400">
              <a:solidFill>
                <a:srgbClr val="5F6368"/>
              </a:solidFill>
              <a:latin typeface="Open Sans"/>
              <a:ea typeface="Open Sans"/>
              <a:cs typeface="Open Sans"/>
              <a:sym typeface="Open Sans"/>
            </a:endParaRPr>
          </a:p>
        </p:txBody>
      </p:sp>
      <p:sp>
        <p:nvSpPr>
          <p:cNvPr id="231" name="Google Shape;231;p48"/>
          <p:cNvSpPr txBox="1"/>
          <p:nvPr/>
        </p:nvSpPr>
        <p:spPr>
          <a:xfrm>
            <a:off x="2495150" y="298175"/>
            <a:ext cx="6418500" cy="723300"/>
          </a:xfrm>
          <a:prstGeom prst="rect">
            <a:avLst/>
          </a:prstGeom>
          <a:noFill/>
          <a:ln>
            <a:noFill/>
          </a:ln>
        </p:spPr>
        <p:txBody>
          <a:bodyPr anchorCtr="0" anchor="t" bIns="91425" lIns="0" spcFirstLastPara="1" rIns="91425" wrap="square" tIns="91425">
            <a:spAutoFit/>
          </a:bodyPr>
          <a:lstStyle/>
          <a:p>
            <a:pPr indent="0" lvl="0" marL="0" rtl="0" algn="l">
              <a:lnSpc>
                <a:spcPct val="150000"/>
              </a:lnSpc>
              <a:spcBef>
                <a:spcPts val="0"/>
              </a:spcBef>
              <a:spcAft>
                <a:spcPts val="0"/>
              </a:spcAft>
              <a:buClr>
                <a:schemeClr val="dk1"/>
              </a:buClr>
              <a:buSzPts val="1100"/>
              <a:buFont typeface="Arial"/>
              <a:buNone/>
            </a:pPr>
            <a:r>
              <a:rPr lang="en">
                <a:solidFill>
                  <a:srgbClr val="5F6368"/>
                </a:solidFill>
                <a:latin typeface="Open Sans"/>
                <a:ea typeface="Open Sans"/>
                <a:cs typeface="Open Sans"/>
                <a:sym typeface="Open Sans"/>
              </a:rPr>
              <a:t>Most apps had nice designs but where not well-maintained nor did the help survivors find more help than to just “leave” the relationship.</a:t>
            </a:r>
            <a:r>
              <a:rPr lang="en">
                <a:solidFill>
                  <a:srgbClr val="5F6368"/>
                </a:solidFill>
                <a:latin typeface="Open Sans"/>
                <a:ea typeface="Open Sans"/>
                <a:cs typeface="Open Sans"/>
                <a:sym typeface="Open Sans"/>
              </a:rPr>
              <a:t> </a:t>
            </a:r>
            <a:endParaRPr/>
          </a:p>
        </p:txBody>
      </p:sp>
      <p:pic>
        <p:nvPicPr>
          <p:cNvPr id="232" name="Google Shape;232;p48"/>
          <p:cNvPicPr preferRelativeResize="0"/>
          <p:nvPr/>
        </p:nvPicPr>
        <p:blipFill>
          <a:blip r:embed="rId3">
            <a:alphaModFix/>
          </a:blip>
          <a:stretch>
            <a:fillRect/>
          </a:stretch>
        </p:blipFill>
        <p:spPr>
          <a:xfrm>
            <a:off x="0" y="1273925"/>
            <a:ext cx="9144001" cy="3869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49"/>
          <p:cNvSpPr txBox="1"/>
          <p:nvPr/>
        </p:nvSpPr>
        <p:spPr>
          <a:xfrm>
            <a:off x="485525" y="438625"/>
            <a:ext cx="1313700" cy="5541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en" sz="2400">
                <a:solidFill>
                  <a:srgbClr val="5F6368"/>
                </a:solidFill>
                <a:latin typeface="Open Sans"/>
                <a:ea typeface="Open Sans"/>
                <a:cs typeface="Open Sans"/>
                <a:sym typeface="Open Sans"/>
              </a:rPr>
              <a:t>Ideation</a:t>
            </a:r>
            <a:endParaRPr sz="2400">
              <a:solidFill>
                <a:srgbClr val="5F6368"/>
              </a:solidFill>
              <a:latin typeface="Open Sans"/>
              <a:ea typeface="Open Sans"/>
              <a:cs typeface="Open Sans"/>
              <a:sym typeface="Open Sans"/>
            </a:endParaRPr>
          </a:p>
        </p:txBody>
      </p:sp>
      <p:sp>
        <p:nvSpPr>
          <p:cNvPr id="238" name="Google Shape;238;p49"/>
          <p:cNvSpPr txBox="1"/>
          <p:nvPr/>
        </p:nvSpPr>
        <p:spPr>
          <a:xfrm>
            <a:off x="110475" y="1554700"/>
            <a:ext cx="2792400" cy="2339700"/>
          </a:xfrm>
          <a:prstGeom prst="rect">
            <a:avLst/>
          </a:prstGeom>
          <a:noFill/>
          <a:ln>
            <a:noFill/>
          </a:ln>
        </p:spPr>
        <p:txBody>
          <a:bodyPr anchorCtr="0" anchor="t" bIns="91425" lIns="0" spcFirstLastPara="1" rIns="91425" wrap="square" tIns="91425">
            <a:spAutoFit/>
          </a:bodyPr>
          <a:lstStyle/>
          <a:p>
            <a:pPr indent="0" lvl="0" marL="0" rtl="0" algn="l">
              <a:lnSpc>
                <a:spcPct val="150000"/>
              </a:lnSpc>
              <a:spcBef>
                <a:spcPts val="0"/>
              </a:spcBef>
              <a:spcAft>
                <a:spcPts val="0"/>
              </a:spcAft>
              <a:buClr>
                <a:schemeClr val="dk1"/>
              </a:buClr>
              <a:buSzPts val="1100"/>
              <a:buFont typeface="Arial"/>
              <a:buNone/>
            </a:pPr>
            <a:r>
              <a:rPr lang="en">
                <a:solidFill>
                  <a:srgbClr val="5F6368"/>
                </a:solidFill>
                <a:latin typeface="Open Sans"/>
                <a:ea typeface="Open Sans"/>
                <a:cs typeface="Open Sans"/>
                <a:sym typeface="Open Sans"/>
              </a:rPr>
              <a:t>My thoughts was how to make a dense information app/website user friendly. I decided to keep to always keep it simple. Even </a:t>
            </a:r>
            <a:r>
              <a:rPr lang="en">
                <a:solidFill>
                  <a:srgbClr val="5F6368"/>
                </a:solidFill>
                <a:latin typeface="Open Sans"/>
                <a:ea typeface="Open Sans"/>
                <a:cs typeface="Open Sans"/>
                <a:sym typeface="Open Sans"/>
              </a:rPr>
              <a:t>simplified</a:t>
            </a:r>
            <a:r>
              <a:rPr lang="en">
                <a:solidFill>
                  <a:srgbClr val="5F6368"/>
                </a:solidFill>
                <a:latin typeface="Open Sans"/>
                <a:ea typeface="Open Sans"/>
                <a:cs typeface="Open Sans"/>
                <a:sym typeface="Open Sans"/>
              </a:rPr>
              <a:t> the title from “Desiring Hope” to what the app is “DV Resources.”</a:t>
            </a:r>
            <a:endParaRPr/>
          </a:p>
        </p:txBody>
      </p:sp>
      <p:pic>
        <p:nvPicPr>
          <p:cNvPr id="239" name="Google Shape;239;p49"/>
          <p:cNvPicPr preferRelativeResize="0"/>
          <p:nvPr/>
        </p:nvPicPr>
        <p:blipFill>
          <a:blip r:embed="rId3">
            <a:alphaModFix/>
          </a:blip>
          <a:stretch>
            <a:fillRect/>
          </a:stretch>
        </p:blipFill>
        <p:spPr>
          <a:xfrm rot="10800000">
            <a:off x="3124493" y="0"/>
            <a:ext cx="3975665" cy="5143501"/>
          </a:xfrm>
          <a:prstGeom prst="rect">
            <a:avLst/>
          </a:prstGeom>
          <a:noFill/>
          <a:ln>
            <a:noFill/>
          </a:ln>
        </p:spPr>
      </p:pic>
      <p:pic>
        <p:nvPicPr>
          <p:cNvPr id="240" name="Google Shape;240;p49"/>
          <p:cNvPicPr preferRelativeResize="0"/>
          <p:nvPr/>
        </p:nvPicPr>
        <p:blipFill rotWithShape="1">
          <a:blip r:embed="rId4">
            <a:alphaModFix/>
          </a:blip>
          <a:srcRect b="50310" l="0" r="49423" t="0"/>
          <a:stretch/>
        </p:blipFill>
        <p:spPr>
          <a:xfrm>
            <a:off x="7133275" y="1293850"/>
            <a:ext cx="2010727" cy="255580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9900"/>
        </a:solidFill>
      </p:bgPr>
    </p:bg>
    <p:spTree>
      <p:nvGrpSpPr>
        <p:cNvPr id="244" name="Shape 244"/>
        <p:cNvGrpSpPr/>
        <p:nvPr/>
      </p:nvGrpSpPr>
      <p:grpSpPr>
        <a:xfrm>
          <a:off x="0" y="0"/>
          <a:ext cx="0" cy="0"/>
          <a:chOff x="0" y="0"/>
          <a:chExt cx="0" cy="0"/>
        </a:xfrm>
      </p:grpSpPr>
      <p:sp>
        <p:nvSpPr>
          <p:cNvPr id="245" name="Google Shape;245;p50"/>
          <p:cNvSpPr txBox="1"/>
          <p:nvPr/>
        </p:nvSpPr>
        <p:spPr>
          <a:xfrm>
            <a:off x="3721275" y="1886850"/>
            <a:ext cx="6302100" cy="1046700"/>
          </a:xfrm>
          <a:prstGeom prst="rect">
            <a:avLst/>
          </a:prstGeom>
          <a:noFill/>
          <a:ln>
            <a:noFill/>
          </a:ln>
        </p:spPr>
        <p:txBody>
          <a:bodyPr anchorCtr="0" anchor="t" bIns="91425" lIns="91425" spcFirstLastPara="1" rIns="91425" wrap="square" tIns="91425">
            <a:spAutoFit/>
          </a:bodyPr>
          <a:lstStyle/>
          <a:p>
            <a:pPr indent="-317500" lvl="0" marL="457200" rtl="0" algn="l">
              <a:lnSpc>
                <a:spcPct val="150000"/>
              </a:lnSpc>
              <a:spcBef>
                <a:spcPts val="0"/>
              </a:spcBef>
              <a:spcAft>
                <a:spcPts val="0"/>
              </a:spcAft>
              <a:buClr>
                <a:srgbClr val="FFFFFF"/>
              </a:buClr>
              <a:buSzPts val="1400"/>
              <a:buFont typeface="Open Sans"/>
              <a:buChar char="●"/>
            </a:pPr>
            <a:r>
              <a:rPr lang="en">
                <a:solidFill>
                  <a:srgbClr val="FFFFFF"/>
                </a:solidFill>
                <a:latin typeface="Open Sans"/>
                <a:ea typeface="Open Sans"/>
                <a:cs typeface="Open Sans"/>
                <a:sym typeface="Open Sans"/>
              </a:rPr>
              <a:t>Digital w</a:t>
            </a:r>
            <a:r>
              <a:rPr lang="en">
                <a:solidFill>
                  <a:srgbClr val="FFFFFF"/>
                </a:solidFill>
                <a:latin typeface="Open Sans"/>
                <a:ea typeface="Open Sans"/>
                <a:cs typeface="Open Sans"/>
                <a:sym typeface="Open Sans"/>
              </a:rPr>
              <a:t>ireframes</a:t>
            </a:r>
            <a:endParaRPr>
              <a:solidFill>
                <a:srgbClr val="FFFFFF"/>
              </a:solidFill>
              <a:latin typeface="Open Sans"/>
              <a:ea typeface="Open Sans"/>
              <a:cs typeface="Open Sans"/>
              <a:sym typeface="Open Sans"/>
            </a:endParaRPr>
          </a:p>
          <a:p>
            <a:pPr indent="-317500" lvl="0" marL="457200" rtl="0" algn="l">
              <a:lnSpc>
                <a:spcPct val="150000"/>
              </a:lnSpc>
              <a:spcBef>
                <a:spcPts val="0"/>
              </a:spcBef>
              <a:spcAft>
                <a:spcPts val="0"/>
              </a:spcAft>
              <a:buClr>
                <a:srgbClr val="FFFFFF"/>
              </a:buClr>
              <a:buSzPts val="1400"/>
              <a:buFont typeface="Open Sans"/>
              <a:buChar char="●"/>
            </a:pPr>
            <a:r>
              <a:rPr lang="en">
                <a:solidFill>
                  <a:srgbClr val="FFFFFF"/>
                </a:solidFill>
                <a:latin typeface="Open Sans"/>
                <a:ea typeface="Open Sans"/>
                <a:cs typeface="Open Sans"/>
                <a:sym typeface="Open Sans"/>
              </a:rPr>
              <a:t>Low-fidelity prototype</a:t>
            </a:r>
            <a:endParaRPr>
              <a:solidFill>
                <a:srgbClr val="FFFFFF"/>
              </a:solidFill>
              <a:latin typeface="Open Sans"/>
              <a:ea typeface="Open Sans"/>
              <a:cs typeface="Open Sans"/>
              <a:sym typeface="Open Sans"/>
            </a:endParaRPr>
          </a:p>
          <a:p>
            <a:pPr indent="-317500" lvl="0" marL="457200" rtl="0" algn="l">
              <a:lnSpc>
                <a:spcPct val="150000"/>
              </a:lnSpc>
              <a:spcBef>
                <a:spcPts val="0"/>
              </a:spcBef>
              <a:spcAft>
                <a:spcPts val="0"/>
              </a:spcAft>
              <a:buClr>
                <a:srgbClr val="FFFFFF"/>
              </a:buClr>
              <a:buSzPts val="1400"/>
              <a:buFont typeface="Open Sans"/>
              <a:buChar char="●"/>
            </a:pPr>
            <a:r>
              <a:rPr lang="en">
                <a:solidFill>
                  <a:srgbClr val="FFFFFF"/>
                </a:solidFill>
                <a:latin typeface="Open Sans"/>
                <a:ea typeface="Open Sans"/>
                <a:cs typeface="Open Sans"/>
                <a:sym typeface="Open Sans"/>
              </a:rPr>
              <a:t>Usability studies</a:t>
            </a:r>
            <a:endParaRPr>
              <a:solidFill>
                <a:srgbClr val="FFFFFF"/>
              </a:solidFill>
              <a:latin typeface="Open Sans"/>
              <a:ea typeface="Open Sans"/>
              <a:cs typeface="Open Sans"/>
              <a:sym typeface="Open Sans"/>
            </a:endParaRPr>
          </a:p>
        </p:txBody>
      </p:sp>
      <p:sp>
        <p:nvSpPr>
          <p:cNvPr id="246" name="Google Shape;246;p50"/>
          <p:cNvSpPr txBox="1"/>
          <p:nvPr/>
        </p:nvSpPr>
        <p:spPr>
          <a:xfrm>
            <a:off x="-468875" y="2082300"/>
            <a:ext cx="3704400" cy="9789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Clr>
                <a:schemeClr val="dk1"/>
              </a:buClr>
              <a:buSzPts val="1100"/>
              <a:buFont typeface="Arial"/>
              <a:buNone/>
            </a:pPr>
            <a:r>
              <a:rPr lang="en" sz="2400">
                <a:solidFill>
                  <a:srgbClr val="FFFFFF"/>
                </a:solidFill>
                <a:latin typeface="Open Sans"/>
                <a:ea typeface="Open Sans"/>
                <a:cs typeface="Open Sans"/>
                <a:sym typeface="Open Sans"/>
              </a:rPr>
              <a:t>Starting</a:t>
            </a:r>
            <a:endParaRPr sz="2400">
              <a:solidFill>
                <a:srgbClr val="FFFFFF"/>
              </a:solidFill>
              <a:latin typeface="Open Sans"/>
              <a:ea typeface="Open Sans"/>
              <a:cs typeface="Open Sans"/>
              <a:sym typeface="Open Sans"/>
            </a:endParaRPr>
          </a:p>
          <a:p>
            <a:pPr indent="0" lvl="0" marL="0" rtl="0" algn="r">
              <a:lnSpc>
                <a:spcPct val="115000"/>
              </a:lnSpc>
              <a:spcBef>
                <a:spcPts val="0"/>
              </a:spcBef>
              <a:spcAft>
                <a:spcPts val="0"/>
              </a:spcAft>
              <a:buNone/>
            </a:pPr>
            <a:r>
              <a:rPr lang="en" sz="2400">
                <a:solidFill>
                  <a:srgbClr val="FFFFFF"/>
                </a:solidFill>
                <a:latin typeface="Open Sans"/>
                <a:ea typeface="Open Sans"/>
                <a:cs typeface="Open Sans"/>
                <a:sym typeface="Open Sans"/>
              </a:rPr>
              <a:t>the design</a:t>
            </a:r>
            <a:endParaRPr sz="2400">
              <a:solidFill>
                <a:srgbClr val="FFFFFF"/>
              </a:solidFill>
              <a:latin typeface="Open Sans"/>
              <a:ea typeface="Open Sans"/>
              <a:cs typeface="Open Sans"/>
              <a:sym typeface="Open Sans"/>
            </a:endParaRPr>
          </a:p>
        </p:txBody>
      </p:sp>
      <p:cxnSp>
        <p:nvCxnSpPr>
          <p:cNvPr id="247" name="Google Shape;247;p50"/>
          <p:cNvCxnSpPr/>
          <p:nvPr/>
        </p:nvCxnSpPr>
        <p:spPr>
          <a:xfrm>
            <a:off x="3460100" y="1032150"/>
            <a:ext cx="36600" cy="3079200"/>
          </a:xfrm>
          <a:prstGeom prst="straightConnector1">
            <a:avLst/>
          </a:prstGeom>
          <a:noFill/>
          <a:ln cap="flat" cmpd="sng" w="19050">
            <a:solidFill>
              <a:srgbClr val="FFFFFF"/>
            </a:solidFill>
            <a:prstDash val="solid"/>
            <a:round/>
            <a:headEnd len="med" w="med" type="none"/>
            <a:tailEnd len="med" w="med" type="none"/>
          </a:ln>
        </p:spPr>
      </p:cxnSp>
      <p:sp>
        <p:nvSpPr>
          <p:cNvPr id="248" name="Google Shape;248;p5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51"/>
          <p:cNvSpPr txBox="1"/>
          <p:nvPr/>
        </p:nvSpPr>
        <p:spPr>
          <a:xfrm>
            <a:off x="255175" y="430500"/>
            <a:ext cx="7000800" cy="5541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en" sz="2400">
                <a:solidFill>
                  <a:srgbClr val="5F6368"/>
                </a:solidFill>
                <a:latin typeface="Open Sans"/>
                <a:ea typeface="Open Sans"/>
                <a:cs typeface="Open Sans"/>
                <a:sym typeface="Open Sans"/>
              </a:rPr>
              <a:t>Paper and </a:t>
            </a:r>
            <a:r>
              <a:rPr lang="en" sz="2400">
                <a:solidFill>
                  <a:srgbClr val="5F6368"/>
                </a:solidFill>
                <a:latin typeface="Open Sans"/>
                <a:ea typeface="Open Sans"/>
                <a:cs typeface="Open Sans"/>
                <a:sym typeface="Open Sans"/>
              </a:rPr>
              <a:t>Digital wireframes </a:t>
            </a:r>
            <a:endParaRPr sz="2400">
              <a:solidFill>
                <a:srgbClr val="5F6368"/>
              </a:solidFill>
              <a:latin typeface="Open Sans"/>
              <a:ea typeface="Open Sans"/>
              <a:cs typeface="Open Sans"/>
              <a:sym typeface="Open Sans"/>
            </a:endParaRPr>
          </a:p>
        </p:txBody>
      </p:sp>
      <p:sp>
        <p:nvSpPr>
          <p:cNvPr id="254" name="Google Shape;254;p51"/>
          <p:cNvSpPr txBox="1"/>
          <p:nvPr/>
        </p:nvSpPr>
        <p:spPr>
          <a:xfrm>
            <a:off x="255175" y="1201950"/>
            <a:ext cx="2610900" cy="1369800"/>
          </a:xfrm>
          <a:prstGeom prst="rect">
            <a:avLst/>
          </a:prstGeom>
          <a:noFill/>
          <a:ln>
            <a:noFill/>
          </a:ln>
        </p:spPr>
        <p:txBody>
          <a:bodyPr anchorCtr="0" anchor="t" bIns="91425" lIns="0" spcFirstLastPara="1" rIns="91425" wrap="square" tIns="91425">
            <a:spAutoFit/>
          </a:bodyPr>
          <a:lstStyle/>
          <a:p>
            <a:pPr indent="0" lvl="0" marL="0" rtl="0" algn="l">
              <a:lnSpc>
                <a:spcPct val="150000"/>
              </a:lnSpc>
              <a:spcBef>
                <a:spcPts val="0"/>
              </a:spcBef>
              <a:spcAft>
                <a:spcPts val="0"/>
              </a:spcAft>
              <a:buClr>
                <a:srgbClr val="000000"/>
              </a:buClr>
              <a:buSzPts val="1100"/>
              <a:buFont typeface="Arial"/>
              <a:buNone/>
            </a:pPr>
            <a:r>
              <a:rPr lang="en">
                <a:solidFill>
                  <a:srgbClr val="5F6368"/>
                </a:solidFill>
                <a:latin typeface="Open Sans"/>
                <a:ea typeface="Open Sans"/>
                <a:cs typeface="Open Sans"/>
                <a:sym typeface="Open Sans"/>
              </a:rPr>
              <a:t>Keep it simple and keep DV survivors safe by providing quick exits and being able to use the app anonymously.</a:t>
            </a:r>
            <a:endParaRPr/>
          </a:p>
        </p:txBody>
      </p:sp>
      <p:sp>
        <p:nvSpPr>
          <p:cNvPr id="255" name="Google Shape;255;p51"/>
          <p:cNvSpPr txBox="1"/>
          <p:nvPr/>
        </p:nvSpPr>
        <p:spPr>
          <a:xfrm>
            <a:off x="2866075" y="2365600"/>
            <a:ext cx="14703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5F6368"/>
                </a:solidFill>
                <a:latin typeface="Open Sans"/>
                <a:ea typeface="Open Sans"/>
                <a:cs typeface="Open Sans"/>
                <a:sym typeface="Open Sans"/>
              </a:rPr>
              <a:t>Log In is optional and can be </a:t>
            </a:r>
            <a:r>
              <a:rPr lang="en" sz="1000">
                <a:solidFill>
                  <a:srgbClr val="5F6368"/>
                </a:solidFill>
                <a:latin typeface="Open Sans"/>
                <a:ea typeface="Open Sans"/>
                <a:cs typeface="Open Sans"/>
                <a:sym typeface="Open Sans"/>
              </a:rPr>
              <a:t>anonymous. Logging in just saves previous searches for convenience. </a:t>
            </a:r>
            <a:endParaRPr sz="1000">
              <a:solidFill>
                <a:srgbClr val="5F6368"/>
              </a:solidFill>
              <a:latin typeface="Open Sans"/>
              <a:ea typeface="Open Sans"/>
              <a:cs typeface="Open Sans"/>
              <a:sym typeface="Open Sans"/>
            </a:endParaRPr>
          </a:p>
        </p:txBody>
      </p:sp>
      <p:sp>
        <p:nvSpPr>
          <p:cNvPr id="256" name="Google Shape;256;p51"/>
          <p:cNvSpPr txBox="1"/>
          <p:nvPr/>
        </p:nvSpPr>
        <p:spPr>
          <a:xfrm>
            <a:off x="2199600" y="3476450"/>
            <a:ext cx="23724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5F6368"/>
                </a:solidFill>
                <a:latin typeface="Open Sans"/>
                <a:ea typeface="Open Sans"/>
                <a:cs typeface="Open Sans"/>
                <a:sym typeface="Open Sans"/>
              </a:rPr>
              <a:t>At first, I was going to have a quiz to gamify the process but the decision tree was huge and confusing. It was </a:t>
            </a:r>
            <a:r>
              <a:rPr lang="en" sz="1000">
                <a:solidFill>
                  <a:srgbClr val="5F6368"/>
                </a:solidFill>
                <a:latin typeface="Open Sans"/>
                <a:ea typeface="Open Sans"/>
                <a:cs typeface="Open Sans"/>
                <a:sym typeface="Open Sans"/>
              </a:rPr>
              <a:t>simpler</a:t>
            </a:r>
            <a:r>
              <a:rPr lang="en" sz="1000">
                <a:solidFill>
                  <a:srgbClr val="5F6368"/>
                </a:solidFill>
                <a:latin typeface="Open Sans"/>
                <a:ea typeface="Open Sans"/>
                <a:cs typeface="Open Sans"/>
                <a:sym typeface="Open Sans"/>
              </a:rPr>
              <a:t> to have users direct the search.</a:t>
            </a:r>
            <a:endParaRPr sz="1000">
              <a:solidFill>
                <a:srgbClr val="5F6368"/>
              </a:solidFill>
              <a:latin typeface="Open Sans"/>
              <a:ea typeface="Open Sans"/>
              <a:cs typeface="Open Sans"/>
              <a:sym typeface="Open Sans"/>
            </a:endParaRPr>
          </a:p>
        </p:txBody>
      </p:sp>
      <p:pic>
        <p:nvPicPr>
          <p:cNvPr id="257" name="Google Shape;257;p51"/>
          <p:cNvPicPr preferRelativeResize="0"/>
          <p:nvPr/>
        </p:nvPicPr>
        <p:blipFill>
          <a:blip r:embed="rId3">
            <a:alphaModFix/>
          </a:blip>
          <a:stretch>
            <a:fillRect/>
          </a:stretch>
        </p:blipFill>
        <p:spPr>
          <a:xfrm>
            <a:off x="4735050" y="-5550"/>
            <a:ext cx="3666351" cy="4743327"/>
          </a:xfrm>
          <a:prstGeom prst="rect">
            <a:avLst/>
          </a:prstGeom>
          <a:noFill/>
          <a:ln>
            <a:noFill/>
          </a:ln>
        </p:spPr>
      </p:pic>
      <p:cxnSp>
        <p:nvCxnSpPr>
          <p:cNvPr id="258" name="Google Shape;258;p51"/>
          <p:cNvCxnSpPr>
            <a:stCxn id="256" idx="3"/>
          </p:cNvCxnSpPr>
          <p:nvPr/>
        </p:nvCxnSpPr>
        <p:spPr>
          <a:xfrm>
            <a:off x="4572000" y="3953600"/>
            <a:ext cx="2610900" cy="132600"/>
          </a:xfrm>
          <a:prstGeom prst="straightConnector1">
            <a:avLst/>
          </a:prstGeom>
          <a:noFill/>
          <a:ln cap="flat" cmpd="sng" w="28575">
            <a:solidFill>
              <a:srgbClr val="9900FF"/>
            </a:solidFill>
            <a:prstDash val="solid"/>
            <a:round/>
            <a:headEnd len="med" w="med" type="none"/>
            <a:tailEnd len="med" w="med" type="triangle"/>
          </a:ln>
        </p:spPr>
      </p:cxnSp>
      <p:cxnSp>
        <p:nvCxnSpPr>
          <p:cNvPr id="259" name="Google Shape;259;p51"/>
          <p:cNvCxnSpPr/>
          <p:nvPr/>
        </p:nvCxnSpPr>
        <p:spPr>
          <a:xfrm flipH="1" rot="10800000">
            <a:off x="4398600" y="1461425"/>
            <a:ext cx="2614200" cy="1158300"/>
          </a:xfrm>
          <a:prstGeom prst="straightConnector1">
            <a:avLst/>
          </a:prstGeom>
          <a:noFill/>
          <a:ln cap="flat" cmpd="sng" w="19050">
            <a:solidFill>
              <a:srgbClr val="9900FF"/>
            </a:solidFill>
            <a:prstDash val="solid"/>
            <a:round/>
            <a:headEnd len="med" w="med" type="none"/>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52"/>
          <p:cNvSpPr txBox="1"/>
          <p:nvPr/>
        </p:nvSpPr>
        <p:spPr>
          <a:xfrm>
            <a:off x="517675" y="524350"/>
            <a:ext cx="7000800" cy="554100"/>
          </a:xfrm>
          <a:prstGeom prst="rect">
            <a:avLst/>
          </a:prstGeom>
          <a:noFill/>
          <a:ln>
            <a:noFill/>
          </a:ln>
        </p:spPr>
        <p:txBody>
          <a:bodyPr anchorCtr="0" anchor="t" bIns="91425" lIns="0" spcFirstLastPara="1" rIns="91425" wrap="square" tIns="91425">
            <a:spAutoFit/>
          </a:bodyPr>
          <a:lstStyle/>
          <a:p>
            <a:pPr indent="0" lvl="0" marL="0" rtl="0" algn="l">
              <a:lnSpc>
                <a:spcPct val="115000"/>
              </a:lnSpc>
              <a:spcBef>
                <a:spcPts val="0"/>
              </a:spcBef>
              <a:spcAft>
                <a:spcPts val="0"/>
              </a:spcAft>
              <a:buNone/>
            </a:pPr>
            <a:r>
              <a:rPr lang="en" sz="2400">
                <a:solidFill>
                  <a:srgbClr val="5F6368"/>
                </a:solidFill>
                <a:latin typeface="Open Sans"/>
                <a:ea typeface="Open Sans"/>
                <a:cs typeface="Open Sans"/>
                <a:sym typeface="Open Sans"/>
              </a:rPr>
              <a:t>Low-fidelity prototype</a:t>
            </a:r>
            <a:endParaRPr sz="2400">
              <a:solidFill>
                <a:srgbClr val="5F6368"/>
              </a:solidFill>
              <a:latin typeface="Open Sans"/>
              <a:ea typeface="Open Sans"/>
              <a:cs typeface="Open Sans"/>
              <a:sym typeface="Open Sans"/>
            </a:endParaRPr>
          </a:p>
        </p:txBody>
      </p:sp>
      <p:sp>
        <p:nvSpPr>
          <p:cNvPr id="265" name="Google Shape;265;p52"/>
          <p:cNvSpPr txBox="1"/>
          <p:nvPr/>
        </p:nvSpPr>
        <p:spPr>
          <a:xfrm>
            <a:off x="4164825" y="306000"/>
            <a:ext cx="4824600" cy="1046700"/>
          </a:xfrm>
          <a:prstGeom prst="rect">
            <a:avLst/>
          </a:prstGeom>
          <a:noFill/>
          <a:ln>
            <a:noFill/>
          </a:ln>
        </p:spPr>
        <p:txBody>
          <a:bodyPr anchorCtr="0" anchor="t" bIns="91425" lIns="0" spcFirstLastPara="1" rIns="91425" wrap="square" tIns="91425">
            <a:spAutoFit/>
          </a:bodyPr>
          <a:lstStyle/>
          <a:p>
            <a:pPr indent="0" lvl="0" marL="0" rtl="0" algn="l">
              <a:lnSpc>
                <a:spcPct val="150000"/>
              </a:lnSpc>
              <a:spcBef>
                <a:spcPts val="0"/>
              </a:spcBef>
              <a:spcAft>
                <a:spcPts val="0"/>
              </a:spcAft>
              <a:buClr>
                <a:schemeClr val="dk1"/>
              </a:buClr>
              <a:buSzPts val="1100"/>
              <a:buFont typeface="Arial"/>
              <a:buNone/>
            </a:pPr>
            <a:r>
              <a:rPr lang="en">
                <a:solidFill>
                  <a:srgbClr val="5F6368"/>
                </a:solidFill>
                <a:latin typeface="Open Sans"/>
                <a:ea typeface="Open Sans"/>
                <a:cs typeface="Open Sans"/>
                <a:sym typeface="Open Sans"/>
              </a:rPr>
              <a:t>The first version did not have a complete </a:t>
            </a:r>
            <a:r>
              <a:rPr lang="en">
                <a:solidFill>
                  <a:srgbClr val="5F6368"/>
                </a:solidFill>
                <a:latin typeface="Open Sans"/>
                <a:ea typeface="Open Sans"/>
                <a:cs typeface="Open Sans"/>
                <a:sym typeface="Open Sans"/>
              </a:rPr>
              <a:t>login</a:t>
            </a:r>
            <a:r>
              <a:rPr lang="en">
                <a:solidFill>
                  <a:srgbClr val="5F6368"/>
                </a:solidFill>
                <a:latin typeface="Open Sans"/>
                <a:ea typeface="Open Sans"/>
                <a:cs typeface="Open Sans"/>
                <a:sym typeface="Open Sans"/>
              </a:rPr>
              <a:t>/</a:t>
            </a:r>
            <a:r>
              <a:rPr lang="en">
                <a:solidFill>
                  <a:srgbClr val="5F6368"/>
                </a:solidFill>
                <a:latin typeface="Open Sans"/>
                <a:ea typeface="Open Sans"/>
                <a:cs typeface="Open Sans"/>
                <a:sym typeface="Open Sans"/>
              </a:rPr>
              <a:t>logout</a:t>
            </a:r>
            <a:r>
              <a:rPr lang="en">
                <a:solidFill>
                  <a:srgbClr val="5F6368"/>
                </a:solidFill>
                <a:latin typeface="Open Sans"/>
                <a:ea typeface="Open Sans"/>
                <a:cs typeface="Open Sans"/>
                <a:sym typeface="Open Sans"/>
              </a:rPr>
              <a:t> system or a “contact us” page. These were added after completing the research study.  </a:t>
            </a:r>
            <a:endParaRPr>
              <a:latin typeface="Open Sans"/>
              <a:ea typeface="Open Sans"/>
              <a:cs typeface="Open Sans"/>
              <a:sym typeface="Open Sans"/>
            </a:endParaRPr>
          </a:p>
        </p:txBody>
      </p:sp>
      <p:pic>
        <p:nvPicPr>
          <p:cNvPr id="266" name="Google Shape;266;p52"/>
          <p:cNvPicPr preferRelativeResize="0"/>
          <p:nvPr/>
        </p:nvPicPr>
        <p:blipFill>
          <a:blip r:embed="rId3">
            <a:alphaModFix/>
          </a:blip>
          <a:stretch>
            <a:fillRect/>
          </a:stretch>
        </p:blipFill>
        <p:spPr>
          <a:xfrm>
            <a:off x="402825" y="1444225"/>
            <a:ext cx="8514374" cy="36992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53"/>
          <p:cNvSpPr txBox="1"/>
          <p:nvPr/>
        </p:nvSpPr>
        <p:spPr>
          <a:xfrm>
            <a:off x="517675" y="524350"/>
            <a:ext cx="6155100" cy="5541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en" sz="2400">
                <a:solidFill>
                  <a:srgbClr val="5F6368"/>
                </a:solidFill>
                <a:latin typeface="Open Sans"/>
                <a:ea typeface="Open Sans"/>
                <a:cs typeface="Open Sans"/>
                <a:sym typeface="Open Sans"/>
              </a:rPr>
              <a:t>Usability study: parameters</a:t>
            </a:r>
            <a:endParaRPr sz="2400">
              <a:solidFill>
                <a:srgbClr val="5F6368"/>
              </a:solidFill>
              <a:latin typeface="Open Sans"/>
              <a:ea typeface="Open Sans"/>
              <a:cs typeface="Open Sans"/>
              <a:sym typeface="Open Sans"/>
            </a:endParaRPr>
          </a:p>
        </p:txBody>
      </p:sp>
      <p:sp>
        <p:nvSpPr>
          <p:cNvPr id="272" name="Google Shape;272;p53"/>
          <p:cNvSpPr txBox="1"/>
          <p:nvPr/>
        </p:nvSpPr>
        <p:spPr>
          <a:xfrm>
            <a:off x="868275" y="1932650"/>
            <a:ext cx="3446100" cy="692700"/>
          </a:xfrm>
          <a:prstGeom prst="rect">
            <a:avLst/>
          </a:prstGeom>
          <a:noFill/>
          <a:ln>
            <a:noFill/>
          </a:ln>
        </p:spPr>
        <p:txBody>
          <a:bodyPr anchorCtr="0" anchor="t" bIns="91425" lIns="0" spcFirstLastPara="1" rIns="91425" wrap="square" tIns="91425">
            <a:spAutoFit/>
          </a:bodyPr>
          <a:lstStyle/>
          <a:p>
            <a:pPr indent="0" lvl="0" marL="0" rtl="0" algn="ctr">
              <a:lnSpc>
                <a:spcPct val="150000"/>
              </a:lnSpc>
              <a:spcBef>
                <a:spcPts val="0"/>
              </a:spcBef>
              <a:spcAft>
                <a:spcPts val="0"/>
              </a:spcAft>
              <a:buNone/>
            </a:pPr>
            <a:r>
              <a:rPr lang="en">
                <a:solidFill>
                  <a:srgbClr val="5F6368"/>
                </a:solidFill>
                <a:latin typeface="Open Sans SemiBold"/>
                <a:ea typeface="Open Sans SemiBold"/>
                <a:cs typeface="Open Sans SemiBold"/>
                <a:sym typeface="Open Sans SemiBold"/>
              </a:rPr>
              <a:t>Study type:</a:t>
            </a:r>
            <a:endParaRPr>
              <a:solidFill>
                <a:srgbClr val="5F6368"/>
              </a:solidFill>
              <a:latin typeface="Open Sans SemiBold"/>
              <a:ea typeface="Open Sans SemiBold"/>
              <a:cs typeface="Open Sans SemiBold"/>
              <a:sym typeface="Open Sans SemiBold"/>
            </a:endParaRPr>
          </a:p>
          <a:p>
            <a:pPr indent="0" lvl="0" marL="0" rtl="0" algn="ctr">
              <a:lnSpc>
                <a:spcPct val="150000"/>
              </a:lnSpc>
              <a:spcBef>
                <a:spcPts val="0"/>
              </a:spcBef>
              <a:spcAft>
                <a:spcPts val="0"/>
              </a:spcAft>
              <a:buNone/>
            </a:pPr>
            <a:r>
              <a:rPr lang="en" sz="1200">
                <a:solidFill>
                  <a:srgbClr val="5F6368"/>
                </a:solidFill>
                <a:latin typeface="Open Sans"/>
                <a:ea typeface="Open Sans"/>
                <a:cs typeface="Open Sans"/>
                <a:sym typeface="Open Sans"/>
              </a:rPr>
              <a:t>Unmoderated usability study</a:t>
            </a:r>
            <a:endParaRPr b="1" sz="1200">
              <a:solidFill>
                <a:srgbClr val="4285F4"/>
              </a:solidFill>
              <a:latin typeface="Open Sans"/>
              <a:ea typeface="Open Sans"/>
              <a:cs typeface="Open Sans"/>
              <a:sym typeface="Open Sans"/>
            </a:endParaRPr>
          </a:p>
        </p:txBody>
      </p:sp>
      <p:sp>
        <p:nvSpPr>
          <p:cNvPr id="273" name="Google Shape;273;p53"/>
          <p:cNvSpPr/>
          <p:nvPr/>
        </p:nvSpPr>
        <p:spPr>
          <a:xfrm>
            <a:off x="2334675" y="1304875"/>
            <a:ext cx="513300" cy="513300"/>
          </a:xfrm>
          <a:prstGeom prst="ellipse">
            <a:avLst/>
          </a:prstGeom>
          <a:solidFill>
            <a:srgbClr val="FBBC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53"/>
          <p:cNvSpPr txBox="1"/>
          <p:nvPr/>
        </p:nvSpPr>
        <p:spPr>
          <a:xfrm>
            <a:off x="4829625" y="1932650"/>
            <a:ext cx="3446100" cy="692700"/>
          </a:xfrm>
          <a:prstGeom prst="rect">
            <a:avLst/>
          </a:prstGeom>
          <a:noFill/>
          <a:ln>
            <a:noFill/>
          </a:ln>
        </p:spPr>
        <p:txBody>
          <a:bodyPr anchorCtr="0" anchor="t" bIns="91425" lIns="0" spcFirstLastPara="1" rIns="91425" wrap="square" tIns="91425">
            <a:spAutoFit/>
          </a:bodyPr>
          <a:lstStyle/>
          <a:p>
            <a:pPr indent="0" lvl="0" marL="0" rtl="0" algn="ctr">
              <a:lnSpc>
                <a:spcPct val="150000"/>
              </a:lnSpc>
              <a:spcBef>
                <a:spcPts val="0"/>
              </a:spcBef>
              <a:spcAft>
                <a:spcPts val="0"/>
              </a:spcAft>
              <a:buNone/>
            </a:pPr>
            <a:r>
              <a:rPr lang="en">
                <a:solidFill>
                  <a:srgbClr val="5F6368"/>
                </a:solidFill>
                <a:latin typeface="Open Sans SemiBold"/>
                <a:ea typeface="Open Sans SemiBold"/>
                <a:cs typeface="Open Sans SemiBold"/>
                <a:sym typeface="Open Sans SemiBold"/>
              </a:rPr>
              <a:t>Location:</a:t>
            </a:r>
            <a:endParaRPr>
              <a:solidFill>
                <a:srgbClr val="5F6368"/>
              </a:solidFill>
              <a:latin typeface="Open Sans SemiBold"/>
              <a:ea typeface="Open Sans SemiBold"/>
              <a:cs typeface="Open Sans SemiBold"/>
              <a:sym typeface="Open Sans SemiBold"/>
            </a:endParaRPr>
          </a:p>
          <a:p>
            <a:pPr indent="0" lvl="0" marL="0" rtl="0" algn="ctr">
              <a:lnSpc>
                <a:spcPct val="150000"/>
              </a:lnSpc>
              <a:spcBef>
                <a:spcPts val="0"/>
              </a:spcBef>
              <a:spcAft>
                <a:spcPts val="0"/>
              </a:spcAft>
              <a:buNone/>
            </a:pPr>
            <a:r>
              <a:rPr lang="en" sz="1200">
                <a:solidFill>
                  <a:srgbClr val="5F6368"/>
                </a:solidFill>
                <a:latin typeface="Open Sans"/>
                <a:ea typeface="Open Sans"/>
                <a:cs typeface="Open Sans"/>
                <a:sym typeface="Open Sans"/>
              </a:rPr>
              <a:t>Deep River</a:t>
            </a:r>
            <a:r>
              <a:rPr lang="en" sz="1200">
                <a:solidFill>
                  <a:srgbClr val="5F6368"/>
                </a:solidFill>
                <a:latin typeface="Open Sans"/>
                <a:ea typeface="Open Sans"/>
                <a:cs typeface="Open Sans"/>
                <a:sym typeface="Open Sans"/>
              </a:rPr>
              <a:t>, remote</a:t>
            </a:r>
            <a:endParaRPr b="1" sz="1200">
              <a:solidFill>
                <a:srgbClr val="FBBC04"/>
              </a:solidFill>
              <a:latin typeface="Open Sans"/>
              <a:ea typeface="Open Sans"/>
              <a:cs typeface="Open Sans"/>
              <a:sym typeface="Open Sans"/>
            </a:endParaRPr>
          </a:p>
        </p:txBody>
      </p:sp>
      <p:sp>
        <p:nvSpPr>
          <p:cNvPr id="275" name="Google Shape;275;p53"/>
          <p:cNvSpPr/>
          <p:nvPr/>
        </p:nvSpPr>
        <p:spPr>
          <a:xfrm>
            <a:off x="6296025" y="1304875"/>
            <a:ext cx="513300" cy="513300"/>
          </a:xfrm>
          <a:prstGeom prst="ellipse">
            <a:avLst/>
          </a:prstGeom>
          <a:solidFill>
            <a:srgbClr val="FBBC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53"/>
          <p:cNvSpPr txBox="1"/>
          <p:nvPr/>
        </p:nvSpPr>
        <p:spPr>
          <a:xfrm>
            <a:off x="868275" y="3914900"/>
            <a:ext cx="3446100" cy="692700"/>
          </a:xfrm>
          <a:prstGeom prst="rect">
            <a:avLst/>
          </a:prstGeom>
          <a:noFill/>
          <a:ln>
            <a:noFill/>
          </a:ln>
        </p:spPr>
        <p:txBody>
          <a:bodyPr anchorCtr="0" anchor="t" bIns="91425" lIns="0" spcFirstLastPara="1" rIns="91425" wrap="square" tIns="91425">
            <a:spAutoFit/>
          </a:bodyPr>
          <a:lstStyle/>
          <a:p>
            <a:pPr indent="0" lvl="0" marL="0" rtl="0" algn="ctr">
              <a:lnSpc>
                <a:spcPct val="150000"/>
              </a:lnSpc>
              <a:spcBef>
                <a:spcPts val="0"/>
              </a:spcBef>
              <a:spcAft>
                <a:spcPts val="0"/>
              </a:spcAft>
              <a:buNone/>
            </a:pPr>
            <a:r>
              <a:rPr lang="en">
                <a:solidFill>
                  <a:srgbClr val="5F6368"/>
                </a:solidFill>
                <a:latin typeface="Open Sans SemiBold"/>
                <a:ea typeface="Open Sans SemiBold"/>
                <a:cs typeface="Open Sans SemiBold"/>
                <a:sym typeface="Open Sans SemiBold"/>
              </a:rPr>
              <a:t>Participants:</a:t>
            </a:r>
            <a:endParaRPr>
              <a:solidFill>
                <a:srgbClr val="5F6368"/>
              </a:solidFill>
              <a:latin typeface="Open Sans SemiBold"/>
              <a:ea typeface="Open Sans SemiBold"/>
              <a:cs typeface="Open Sans SemiBold"/>
              <a:sym typeface="Open Sans SemiBold"/>
            </a:endParaRPr>
          </a:p>
          <a:p>
            <a:pPr indent="0" lvl="0" marL="0" rtl="0" algn="ctr">
              <a:lnSpc>
                <a:spcPct val="150000"/>
              </a:lnSpc>
              <a:spcBef>
                <a:spcPts val="0"/>
              </a:spcBef>
              <a:spcAft>
                <a:spcPts val="0"/>
              </a:spcAft>
              <a:buNone/>
            </a:pPr>
            <a:r>
              <a:rPr lang="en" sz="1200">
                <a:solidFill>
                  <a:srgbClr val="5F6368"/>
                </a:solidFill>
                <a:latin typeface="Open Sans"/>
                <a:ea typeface="Open Sans"/>
                <a:cs typeface="Open Sans"/>
                <a:sym typeface="Open Sans"/>
              </a:rPr>
              <a:t>5</a:t>
            </a:r>
            <a:r>
              <a:rPr lang="en" sz="1200">
                <a:solidFill>
                  <a:srgbClr val="5F6368"/>
                </a:solidFill>
                <a:latin typeface="Open Sans"/>
                <a:ea typeface="Open Sans"/>
                <a:cs typeface="Open Sans"/>
                <a:sym typeface="Open Sans"/>
              </a:rPr>
              <a:t> participants </a:t>
            </a:r>
            <a:endParaRPr b="1" sz="1200">
              <a:solidFill>
                <a:srgbClr val="4285F4"/>
              </a:solidFill>
              <a:latin typeface="Open Sans"/>
              <a:ea typeface="Open Sans"/>
              <a:cs typeface="Open Sans"/>
              <a:sym typeface="Open Sans"/>
            </a:endParaRPr>
          </a:p>
        </p:txBody>
      </p:sp>
      <p:sp>
        <p:nvSpPr>
          <p:cNvPr id="277" name="Google Shape;277;p53"/>
          <p:cNvSpPr/>
          <p:nvPr/>
        </p:nvSpPr>
        <p:spPr>
          <a:xfrm>
            <a:off x="2334675" y="3287125"/>
            <a:ext cx="513300" cy="513300"/>
          </a:xfrm>
          <a:prstGeom prst="ellipse">
            <a:avLst/>
          </a:prstGeom>
          <a:solidFill>
            <a:srgbClr val="FBBC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53"/>
          <p:cNvSpPr txBox="1"/>
          <p:nvPr/>
        </p:nvSpPr>
        <p:spPr>
          <a:xfrm>
            <a:off x="4829625" y="3914900"/>
            <a:ext cx="3446100" cy="692700"/>
          </a:xfrm>
          <a:prstGeom prst="rect">
            <a:avLst/>
          </a:prstGeom>
          <a:noFill/>
          <a:ln>
            <a:noFill/>
          </a:ln>
        </p:spPr>
        <p:txBody>
          <a:bodyPr anchorCtr="0" anchor="t" bIns="91425" lIns="0" spcFirstLastPara="1" rIns="91425" wrap="square" tIns="91425">
            <a:spAutoFit/>
          </a:bodyPr>
          <a:lstStyle/>
          <a:p>
            <a:pPr indent="0" lvl="0" marL="0" rtl="0" algn="ctr">
              <a:lnSpc>
                <a:spcPct val="150000"/>
              </a:lnSpc>
              <a:spcBef>
                <a:spcPts val="0"/>
              </a:spcBef>
              <a:spcAft>
                <a:spcPts val="0"/>
              </a:spcAft>
              <a:buClr>
                <a:schemeClr val="dk1"/>
              </a:buClr>
              <a:buSzPts val="1100"/>
              <a:buFont typeface="Arial"/>
              <a:buNone/>
            </a:pPr>
            <a:r>
              <a:rPr lang="en">
                <a:solidFill>
                  <a:srgbClr val="5F6368"/>
                </a:solidFill>
                <a:latin typeface="Open Sans SemiBold"/>
                <a:ea typeface="Open Sans SemiBold"/>
                <a:cs typeface="Open Sans SemiBold"/>
                <a:sym typeface="Open Sans SemiBold"/>
              </a:rPr>
              <a:t>Length:</a:t>
            </a:r>
            <a:endParaRPr>
              <a:solidFill>
                <a:srgbClr val="5F6368"/>
              </a:solidFill>
              <a:latin typeface="Open Sans SemiBold"/>
              <a:ea typeface="Open Sans SemiBold"/>
              <a:cs typeface="Open Sans SemiBold"/>
              <a:sym typeface="Open Sans SemiBold"/>
            </a:endParaRPr>
          </a:p>
          <a:p>
            <a:pPr indent="0" lvl="0" marL="0" rtl="0" algn="ctr">
              <a:lnSpc>
                <a:spcPct val="150000"/>
              </a:lnSpc>
              <a:spcBef>
                <a:spcPts val="0"/>
              </a:spcBef>
              <a:spcAft>
                <a:spcPts val="0"/>
              </a:spcAft>
              <a:buNone/>
            </a:pPr>
            <a:r>
              <a:rPr lang="en" sz="1200">
                <a:solidFill>
                  <a:srgbClr val="5F6368"/>
                </a:solidFill>
                <a:latin typeface="Open Sans"/>
                <a:ea typeface="Open Sans"/>
                <a:cs typeface="Open Sans"/>
                <a:sym typeface="Open Sans"/>
              </a:rPr>
              <a:t>15-20</a:t>
            </a:r>
            <a:r>
              <a:rPr lang="en" sz="1200">
                <a:solidFill>
                  <a:srgbClr val="5F6368"/>
                </a:solidFill>
                <a:latin typeface="Open Sans"/>
                <a:ea typeface="Open Sans"/>
                <a:cs typeface="Open Sans"/>
                <a:sym typeface="Open Sans"/>
              </a:rPr>
              <a:t> minutes</a:t>
            </a:r>
            <a:endParaRPr b="1" sz="1200">
              <a:solidFill>
                <a:srgbClr val="4285F4"/>
              </a:solidFill>
              <a:latin typeface="Open Sans"/>
              <a:ea typeface="Open Sans"/>
              <a:cs typeface="Open Sans"/>
              <a:sym typeface="Open Sans"/>
            </a:endParaRPr>
          </a:p>
        </p:txBody>
      </p:sp>
      <p:sp>
        <p:nvSpPr>
          <p:cNvPr id="279" name="Google Shape;279;p53"/>
          <p:cNvSpPr/>
          <p:nvPr/>
        </p:nvSpPr>
        <p:spPr>
          <a:xfrm>
            <a:off x="6296025" y="3287125"/>
            <a:ext cx="513300" cy="513300"/>
          </a:xfrm>
          <a:prstGeom prst="ellipse">
            <a:avLst/>
          </a:prstGeom>
          <a:solidFill>
            <a:srgbClr val="FBBC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53"/>
          <p:cNvSpPr/>
          <p:nvPr/>
        </p:nvSpPr>
        <p:spPr>
          <a:xfrm>
            <a:off x="2432025" y="3415575"/>
            <a:ext cx="318600" cy="223550"/>
          </a:xfrm>
          <a:custGeom>
            <a:rect b="b" l="l" r="r" t="t"/>
            <a:pathLst>
              <a:path extrusionOk="0" h="735" w="1048">
                <a:moveTo>
                  <a:pt x="759" y="367"/>
                </a:moveTo>
                <a:cubicBezTo>
                  <a:pt x="833" y="367"/>
                  <a:pt x="889" y="308"/>
                  <a:pt x="889" y="237"/>
                </a:cubicBezTo>
                <a:cubicBezTo>
                  <a:pt x="889" y="167"/>
                  <a:pt x="830" y="107"/>
                  <a:pt x="759" y="107"/>
                </a:cubicBezTo>
                <a:cubicBezTo>
                  <a:pt x="686" y="107"/>
                  <a:pt x="630" y="167"/>
                  <a:pt x="630" y="237"/>
                </a:cubicBezTo>
                <a:cubicBezTo>
                  <a:pt x="630" y="308"/>
                  <a:pt x="689" y="367"/>
                  <a:pt x="759" y="367"/>
                </a:cubicBezTo>
                <a:close/>
                <a:moveTo>
                  <a:pt x="367" y="316"/>
                </a:moveTo>
                <a:cubicBezTo>
                  <a:pt x="455" y="316"/>
                  <a:pt x="522" y="246"/>
                  <a:pt x="522" y="158"/>
                </a:cubicBezTo>
                <a:cubicBezTo>
                  <a:pt x="522" y="71"/>
                  <a:pt x="452" y="0"/>
                  <a:pt x="367" y="0"/>
                </a:cubicBezTo>
                <a:cubicBezTo>
                  <a:pt x="283" y="0"/>
                  <a:pt x="209" y="71"/>
                  <a:pt x="209" y="158"/>
                </a:cubicBezTo>
                <a:cubicBezTo>
                  <a:pt x="209" y="246"/>
                  <a:pt x="283" y="316"/>
                  <a:pt x="367" y="316"/>
                </a:cubicBezTo>
                <a:close/>
                <a:moveTo>
                  <a:pt x="759" y="471"/>
                </a:moveTo>
                <a:cubicBezTo>
                  <a:pt x="664" y="471"/>
                  <a:pt x="472" y="519"/>
                  <a:pt x="472" y="615"/>
                </a:cubicBezTo>
                <a:lnTo>
                  <a:pt x="472" y="734"/>
                </a:lnTo>
                <a:lnTo>
                  <a:pt x="1047" y="734"/>
                </a:lnTo>
                <a:lnTo>
                  <a:pt x="1047" y="615"/>
                </a:lnTo>
                <a:cubicBezTo>
                  <a:pt x="1047" y="522"/>
                  <a:pt x="855" y="471"/>
                  <a:pt x="759" y="471"/>
                </a:cubicBezTo>
                <a:close/>
                <a:moveTo>
                  <a:pt x="367" y="421"/>
                </a:moveTo>
                <a:cubicBezTo>
                  <a:pt x="246" y="421"/>
                  <a:pt x="0" y="483"/>
                  <a:pt x="0" y="604"/>
                </a:cubicBezTo>
                <a:lnTo>
                  <a:pt x="0" y="734"/>
                </a:lnTo>
                <a:lnTo>
                  <a:pt x="367" y="734"/>
                </a:lnTo>
                <a:lnTo>
                  <a:pt x="367" y="615"/>
                </a:lnTo>
                <a:cubicBezTo>
                  <a:pt x="367" y="570"/>
                  <a:pt x="384" y="494"/>
                  <a:pt x="491" y="435"/>
                </a:cubicBezTo>
                <a:cubicBezTo>
                  <a:pt x="446" y="426"/>
                  <a:pt x="404" y="421"/>
                  <a:pt x="367" y="421"/>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81" name="Google Shape;281;p53"/>
          <p:cNvSpPr/>
          <p:nvPr/>
        </p:nvSpPr>
        <p:spPr>
          <a:xfrm>
            <a:off x="6441252" y="1401778"/>
            <a:ext cx="222841" cy="319496"/>
          </a:xfrm>
          <a:custGeom>
            <a:rect b="b" l="l" r="r" t="t"/>
            <a:pathLst>
              <a:path extrusionOk="0" h="1048" w="734">
                <a:moveTo>
                  <a:pt x="366" y="0"/>
                </a:moveTo>
                <a:cubicBezTo>
                  <a:pt x="163" y="0"/>
                  <a:pt x="0" y="164"/>
                  <a:pt x="0" y="367"/>
                </a:cubicBezTo>
                <a:cubicBezTo>
                  <a:pt x="0" y="641"/>
                  <a:pt x="366" y="1047"/>
                  <a:pt x="366" y="1047"/>
                </a:cubicBezTo>
                <a:cubicBezTo>
                  <a:pt x="366" y="1047"/>
                  <a:pt x="733" y="641"/>
                  <a:pt x="733" y="367"/>
                </a:cubicBezTo>
                <a:cubicBezTo>
                  <a:pt x="731" y="164"/>
                  <a:pt x="567" y="0"/>
                  <a:pt x="366" y="0"/>
                </a:cubicBezTo>
                <a:close/>
                <a:moveTo>
                  <a:pt x="366" y="497"/>
                </a:moveTo>
                <a:cubicBezTo>
                  <a:pt x="293" y="497"/>
                  <a:pt x="237" y="438"/>
                  <a:pt x="237" y="367"/>
                </a:cubicBezTo>
                <a:cubicBezTo>
                  <a:pt x="237" y="296"/>
                  <a:pt x="296" y="237"/>
                  <a:pt x="366" y="237"/>
                </a:cubicBezTo>
                <a:cubicBezTo>
                  <a:pt x="440" y="237"/>
                  <a:pt x="496" y="296"/>
                  <a:pt x="496" y="367"/>
                </a:cubicBezTo>
                <a:cubicBezTo>
                  <a:pt x="496" y="438"/>
                  <a:pt x="437" y="497"/>
                  <a:pt x="366" y="497"/>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82" name="Google Shape;282;p53"/>
          <p:cNvSpPr/>
          <p:nvPr/>
        </p:nvSpPr>
        <p:spPr>
          <a:xfrm>
            <a:off x="6392921" y="3384699"/>
            <a:ext cx="319496" cy="318153"/>
          </a:xfrm>
          <a:custGeom>
            <a:rect b="b" l="l" r="r" t="t"/>
            <a:pathLst>
              <a:path extrusionOk="0" h="1045" w="1048">
                <a:moveTo>
                  <a:pt x="522" y="0"/>
                </a:moveTo>
                <a:cubicBezTo>
                  <a:pt x="234" y="0"/>
                  <a:pt x="0" y="234"/>
                  <a:pt x="0" y="522"/>
                </a:cubicBezTo>
                <a:cubicBezTo>
                  <a:pt x="0" y="810"/>
                  <a:pt x="234" y="1044"/>
                  <a:pt x="522" y="1044"/>
                </a:cubicBezTo>
                <a:cubicBezTo>
                  <a:pt x="810" y="1044"/>
                  <a:pt x="1044" y="810"/>
                  <a:pt x="1044" y="522"/>
                </a:cubicBezTo>
                <a:cubicBezTo>
                  <a:pt x="1047" y="234"/>
                  <a:pt x="812" y="0"/>
                  <a:pt x="522" y="0"/>
                </a:cubicBezTo>
                <a:close/>
                <a:moveTo>
                  <a:pt x="525" y="940"/>
                </a:moveTo>
                <a:cubicBezTo>
                  <a:pt x="293" y="940"/>
                  <a:pt x="107" y="754"/>
                  <a:pt x="107" y="522"/>
                </a:cubicBezTo>
                <a:cubicBezTo>
                  <a:pt x="107" y="291"/>
                  <a:pt x="293" y="104"/>
                  <a:pt x="525" y="104"/>
                </a:cubicBezTo>
                <a:cubicBezTo>
                  <a:pt x="756" y="104"/>
                  <a:pt x="942" y="290"/>
                  <a:pt x="942" y="522"/>
                </a:cubicBezTo>
                <a:cubicBezTo>
                  <a:pt x="942" y="753"/>
                  <a:pt x="753" y="940"/>
                  <a:pt x="525" y="940"/>
                </a:cubicBezTo>
                <a:close/>
                <a:moveTo>
                  <a:pt x="471" y="259"/>
                </a:moveTo>
                <a:lnTo>
                  <a:pt x="471" y="573"/>
                </a:lnTo>
                <a:lnTo>
                  <a:pt x="745" y="736"/>
                </a:lnTo>
                <a:lnTo>
                  <a:pt x="784" y="671"/>
                </a:lnTo>
                <a:lnTo>
                  <a:pt x="550" y="533"/>
                </a:lnTo>
                <a:lnTo>
                  <a:pt x="550" y="259"/>
                </a:lnTo>
                <a:lnTo>
                  <a:pt x="471" y="25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83" name="Google Shape;283;p53"/>
          <p:cNvSpPr/>
          <p:nvPr/>
        </p:nvSpPr>
        <p:spPr>
          <a:xfrm>
            <a:off x="2460538" y="1416000"/>
            <a:ext cx="261574" cy="291049"/>
          </a:xfrm>
          <a:custGeom>
            <a:rect b="b" l="l" r="r" t="t"/>
            <a:pathLst>
              <a:path extrusionOk="0" h="1046" w="941">
                <a:moveTo>
                  <a:pt x="833" y="105"/>
                </a:moveTo>
                <a:lnTo>
                  <a:pt x="616" y="105"/>
                </a:lnTo>
                <a:cubicBezTo>
                  <a:pt x="593" y="46"/>
                  <a:pt x="537" y="0"/>
                  <a:pt x="469" y="0"/>
                </a:cubicBezTo>
                <a:cubicBezTo>
                  <a:pt x="401" y="0"/>
                  <a:pt x="345" y="46"/>
                  <a:pt x="322" y="105"/>
                </a:cubicBezTo>
                <a:lnTo>
                  <a:pt x="105" y="105"/>
                </a:lnTo>
                <a:cubicBezTo>
                  <a:pt x="48" y="105"/>
                  <a:pt x="0" y="153"/>
                  <a:pt x="0" y="209"/>
                </a:cubicBezTo>
                <a:lnTo>
                  <a:pt x="0" y="940"/>
                </a:lnTo>
                <a:cubicBezTo>
                  <a:pt x="0" y="997"/>
                  <a:pt x="48" y="1045"/>
                  <a:pt x="105" y="1045"/>
                </a:cubicBezTo>
                <a:lnTo>
                  <a:pt x="836" y="1045"/>
                </a:lnTo>
                <a:cubicBezTo>
                  <a:pt x="892" y="1045"/>
                  <a:pt x="940" y="997"/>
                  <a:pt x="940" y="940"/>
                </a:cubicBezTo>
                <a:lnTo>
                  <a:pt x="940" y="209"/>
                </a:lnTo>
                <a:cubicBezTo>
                  <a:pt x="937" y="150"/>
                  <a:pt x="889" y="105"/>
                  <a:pt x="833" y="105"/>
                </a:cubicBezTo>
                <a:close/>
                <a:moveTo>
                  <a:pt x="466" y="105"/>
                </a:moveTo>
                <a:cubicBezTo>
                  <a:pt x="494" y="105"/>
                  <a:pt x="520" y="127"/>
                  <a:pt x="520" y="158"/>
                </a:cubicBezTo>
                <a:cubicBezTo>
                  <a:pt x="520" y="187"/>
                  <a:pt x="497" y="212"/>
                  <a:pt x="466" y="212"/>
                </a:cubicBezTo>
                <a:cubicBezTo>
                  <a:pt x="435" y="212"/>
                  <a:pt x="412" y="190"/>
                  <a:pt x="412" y="158"/>
                </a:cubicBezTo>
                <a:cubicBezTo>
                  <a:pt x="415" y="127"/>
                  <a:pt x="438" y="105"/>
                  <a:pt x="466" y="105"/>
                </a:cubicBezTo>
                <a:close/>
                <a:moveTo>
                  <a:pt x="570" y="836"/>
                </a:moveTo>
                <a:lnTo>
                  <a:pt x="204" y="836"/>
                </a:lnTo>
                <a:lnTo>
                  <a:pt x="204" y="731"/>
                </a:lnTo>
                <a:lnTo>
                  <a:pt x="570" y="731"/>
                </a:lnTo>
                <a:lnTo>
                  <a:pt x="570" y="836"/>
                </a:lnTo>
                <a:close/>
                <a:moveTo>
                  <a:pt x="728" y="627"/>
                </a:moveTo>
                <a:lnTo>
                  <a:pt x="206" y="627"/>
                </a:lnTo>
                <a:lnTo>
                  <a:pt x="206" y="523"/>
                </a:lnTo>
                <a:lnTo>
                  <a:pt x="728" y="523"/>
                </a:lnTo>
                <a:lnTo>
                  <a:pt x="728" y="627"/>
                </a:lnTo>
                <a:close/>
                <a:moveTo>
                  <a:pt x="728" y="418"/>
                </a:moveTo>
                <a:lnTo>
                  <a:pt x="206" y="418"/>
                </a:lnTo>
                <a:lnTo>
                  <a:pt x="206" y="314"/>
                </a:lnTo>
                <a:lnTo>
                  <a:pt x="728" y="314"/>
                </a:lnTo>
                <a:lnTo>
                  <a:pt x="728" y="41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54"/>
          <p:cNvSpPr txBox="1"/>
          <p:nvPr/>
        </p:nvSpPr>
        <p:spPr>
          <a:xfrm>
            <a:off x="517675" y="524350"/>
            <a:ext cx="6155100" cy="5541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en" sz="2400">
                <a:solidFill>
                  <a:srgbClr val="5F6368"/>
                </a:solidFill>
                <a:latin typeface="Open Sans"/>
                <a:ea typeface="Open Sans"/>
                <a:cs typeface="Open Sans"/>
                <a:sym typeface="Open Sans"/>
              </a:rPr>
              <a:t>Usability study: findings</a:t>
            </a:r>
            <a:endParaRPr sz="2400">
              <a:solidFill>
                <a:srgbClr val="5F6368"/>
              </a:solidFill>
              <a:latin typeface="Open Sans"/>
              <a:ea typeface="Open Sans"/>
              <a:cs typeface="Open Sans"/>
              <a:sym typeface="Open Sans"/>
            </a:endParaRPr>
          </a:p>
        </p:txBody>
      </p:sp>
      <p:sp>
        <p:nvSpPr>
          <p:cNvPr id="289" name="Google Shape;289;p54"/>
          <p:cNvSpPr txBox="1"/>
          <p:nvPr/>
        </p:nvSpPr>
        <p:spPr>
          <a:xfrm>
            <a:off x="441475" y="3127850"/>
            <a:ext cx="1981200" cy="794100"/>
          </a:xfrm>
          <a:prstGeom prst="rect">
            <a:avLst/>
          </a:prstGeom>
          <a:noFill/>
          <a:ln>
            <a:noFill/>
          </a:ln>
        </p:spPr>
        <p:txBody>
          <a:bodyPr anchorCtr="0" anchor="t" bIns="91425" lIns="0" spcFirstLastPara="1" rIns="91425" wrap="square" tIns="91425">
            <a:spAutoFit/>
          </a:bodyPr>
          <a:lstStyle/>
          <a:p>
            <a:pPr indent="0" lvl="0" marL="0" rtl="0" algn="ctr">
              <a:lnSpc>
                <a:spcPct val="115000"/>
              </a:lnSpc>
              <a:spcBef>
                <a:spcPts val="0"/>
              </a:spcBef>
              <a:spcAft>
                <a:spcPts val="0"/>
              </a:spcAft>
              <a:buNone/>
            </a:pPr>
            <a:r>
              <a:rPr lang="en" sz="1200">
                <a:solidFill>
                  <a:srgbClr val="5F6368"/>
                </a:solidFill>
                <a:latin typeface="Open Sans"/>
                <a:ea typeface="Open Sans"/>
                <a:cs typeface="Open Sans"/>
                <a:sym typeface="Open Sans"/>
              </a:rPr>
              <a:t>Add a “Log In” Page that is different from “Create Account” Page.</a:t>
            </a:r>
            <a:endParaRPr sz="1200">
              <a:solidFill>
                <a:srgbClr val="5F6368"/>
              </a:solidFill>
              <a:latin typeface="Open Sans"/>
              <a:ea typeface="Open Sans"/>
              <a:cs typeface="Open Sans"/>
              <a:sym typeface="Open Sans"/>
            </a:endParaRPr>
          </a:p>
        </p:txBody>
      </p:sp>
      <p:sp>
        <p:nvSpPr>
          <p:cNvPr id="290" name="Google Shape;290;p54"/>
          <p:cNvSpPr txBox="1"/>
          <p:nvPr/>
        </p:nvSpPr>
        <p:spPr>
          <a:xfrm>
            <a:off x="550125" y="2648825"/>
            <a:ext cx="1872600" cy="400200"/>
          </a:xfrm>
          <a:prstGeom prst="rect">
            <a:avLst/>
          </a:prstGeom>
          <a:noFill/>
          <a:ln>
            <a:noFill/>
          </a:ln>
        </p:spPr>
        <p:txBody>
          <a:bodyPr anchorCtr="0" anchor="t" bIns="91425" lIns="0" spcFirstLastPara="1" rIns="91425" wrap="square" tIns="91425">
            <a:spAutoFit/>
          </a:bodyPr>
          <a:lstStyle/>
          <a:p>
            <a:pPr indent="0" lvl="0" marL="0" rtl="0" algn="ctr">
              <a:lnSpc>
                <a:spcPct val="150000"/>
              </a:lnSpc>
              <a:spcBef>
                <a:spcPts val="0"/>
              </a:spcBef>
              <a:spcAft>
                <a:spcPts val="0"/>
              </a:spcAft>
              <a:buNone/>
            </a:pPr>
            <a:r>
              <a:rPr lang="en">
                <a:solidFill>
                  <a:srgbClr val="5F6368"/>
                </a:solidFill>
                <a:latin typeface="Open Sans SemiBold"/>
                <a:ea typeface="Open Sans SemiBold"/>
                <a:cs typeface="Open Sans SemiBold"/>
                <a:sym typeface="Open Sans SemiBold"/>
              </a:rPr>
              <a:t>Finding</a:t>
            </a:r>
            <a:endParaRPr>
              <a:solidFill>
                <a:srgbClr val="5F6368"/>
              </a:solidFill>
              <a:latin typeface="Open Sans SemiBold"/>
              <a:ea typeface="Open Sans SemiBold"/>
              <a:cs typeface="Open Sans SemiBold"/>
              <a:sym typeface="Open Sans SemiBold"/>
            </a:endParaRPr>
          </a:p>
        </p:txBody>
      </p:sp>
      <p:sp>
        <p:nvSpPr>
          <p:cNvPr id="291" name="Google Shape;291;p54"/>
          <p:cNvSpPr txBox="1"/>
          <p:nvPr/>
        </p:nvSpPr>
        <p:spPr>
          <a:xfrm>
            <a:off x="3394288" y="2648825"/>
            <a:ext cx="1872600" cy="400200"/>
          </a:xfrm>
          <a:prstGeom prst="rect">
            <a:avLst/>
          </a:prstGeom>
          <a:noFill/>
          <a:ln>
            <a:noFill/>
          </a:ln>
        </p:spPr>
        <p:txBody>
          <a:bodyPr anchorCtr="0" anchor="t" bIns="91425" lIns="0" spcFirstLastPara="1" rIns="91425" wrap="square" tIns="91425">
            <a:spAutoFit/>
          </a:bodyPr>
          <a:lstStyle/>
          <a:p>
            <a:pPr indent="0" lvl="0" marL="0" rtl="0" algn="ctr">
              <a:lnSpc>
                <a:spcPct val="150000"/>
              </a:lnSpc>
              <a:spcBef>
                <a:spcPts val="0"/>
              </a:spcBef>
              <a:spcAft>
                <a:spcPts val="0"/>
              </a:spcAft>
              <a:buNone/>
            </a:pPr>
            <a:r>
              <a:rPr lang="en">
                <a:solidFill>
                  <a:srgbClr val="5F6368"/>
                </a:solidFill>
                <a:latin typeface="Open Sans SemiBold"/>
                <a:ea typeface="Open Sans SemiBold"/>
                <a:cs typeface="Open Sans SemiBold"/>
                <a:sym typeface="Open Sans SemiBold"/>
              </a:rPr>
              <a:t>Finding</a:t>
            </a:r>
            <a:endParaRPr>
              <a:solidFill>
                <a:srgbClr val="5F6368"/>
              </a:solidFill>
              <a:latin typeface="Open Sans SemiBold"/>
              <a:ea typeface="Open Sans SemiBold"/>
              <a:cs typeface="Open Sans SemiBold"/>
              <a:sym typeface="Open Sans SemiBold"/>
            </a:endParaRPr>
          </a:p>
        </p:txBody>
      </p:sp>
      <p:sp>
        <p:nvSpPr>
          <p:cNvPr id="292" name="Google Shape;292;p54"/>
          <p:cNvSpPr txBox="1"/>
          <p:nvPr/>
        </p:nvSpPr>
        <p:spPr>
          <a:xfrm>
            <a:off x="6238488" y="2648825"/>
            <a:ext cx="1872600" cy="400200"/>
          </a:xfrm>
          <a:prstGeom prst="rect">
            <a:avLst/>
          </a:prstGeom>
          <a:noFill/>
          <a:ln>
            <a:noFill/>
          </a:ln>
        </p:spPr>
        <p:txBody>
          <a:bodyPr anchorCtr="0" anchor="t" bIns="91425" lIns="0" spcFirstLastPara="1" rIns="91425" wrap="square" tIns="91425">
            <a:spAutoFit/>
          </a:bodyPr>
          <a:lstStyle/>
          <a:p>
            <a:pPr indent="0" lvl="0" marL="0" rtl="0" algn="ctr">
              <a:lnSpc>
                <a:spcPct val="150000"/>
              </a:lnSpc>
              <a:spcBef>
                <a:spcPts val="0"/>
              </a:spcBef>
              <a:spcAft>
                <a:spcPts val="0"/>
              </a:spcAft>
              <a:buNone/>
            </a:pPr>
            <a:r>
              <a:rPr lang="en">
                <a:solidFill>
                  <a:srgbClr val="5F6368"/>
                </a:solidFill>
                <a:latin typeface="Open Sans SemiBold"/>
                <a:ea typeface="Open Sans SemiBold"/>
                <a:cs typeface="Open Sans SemiBold"/>
                <a:sym typeface="Open Sans SemiBold"/>
              </a:rPr>
              <a:t>Finding</a:t>
            </a:r>
            <a:endParaRPr>
              <a:solidFill>
                <a:srgbClr val="5F6368"/>
              </a:solidFill>
              <a:latin typeface="Open Sans SemiBold"/>
              <a:ea typeface="Open Sans SemiBold"/>
              <a:cs typeface="Open Sans SemiBold"/>
              <a:sym typeface="Open Sans SemiBold"/>
            </a:endParaRPr>
          </a:p>
        </p:txBody>
      </p:sp>
      <p:sp>
        <p:nvSpPr>
          <p:cNvPr id="293" name="Google Shape;293;p54"/>
          <p:cNvSpPr txBox="1"/>
          <p:nvPr/>
        </p:nvSpPr>
        <p:spPr>
          <a:xfrm>
            <a:off x="3340000" y="3131550"/>
            <a:ext cx="1981200" cy="581700"/>
          </a:xfrm>
          <a:prstGeom prst="rect">
            <a:avLst/>
          </a:prstGeom>
          <a:noFill/>
          <a:ln>
            <a:noFill/>
          </a:ln>
        </p:spPr>
        <p:txBody>
          <a:bodyPr anchorCtr="0" anchor="t" bIns="91425" lIns="0" spcFirstLastPara="1" rIns="91425" wrap="square" tIns="91425">
            <a:spAutoFit/>
          </a:bodyPr>
          <a:lstStyle/>
          <a:p>
            <a:pPr indent="0" lvl="0" marL="0" rtl="0" algn="ctr">
              <a:lnSpc>
                <a:spcPct val="115000"/>
              </a:lnSpc>
              <a:spcBef>
                <a:spcPts val="0"/>
              </a:spcBef>
              <a:spcAft>
                <a:spcPts val="0"/>
              </a:spcAft>
              <a:buNone/>
            </a:pPr>
            <a:r>
              <a:rPr lang="en" sz="1200">
                <a:solidFill>
                  <a:srgbClr val="5F6368"/>
                </a:solidFill>
                <a:latin typeface="Open Sans"/>
                <a:ea typeface="Open Sans"/>
                <a:cs typeface="Open Sans"/>
                <a:sym typeface="Open Sans"/>
              </a:rPr>
              <a:t>Add a “Log Out” Page to confirm logout process.</a:t>
            </a:r>
            <a:endParaRPr sz="1200">
              <a:solidFill>
                <a:srgbClr val="5F6368"/>
              </a:solidFill>
              <a:latin typeface="Open Sans"/>
              <a:ea typeface="Open Sans"/>
              <a:cs typeface="Open Sans"/>
              <a:sym typeface="Open Sans"/>
            </a:endParaRPr>
          </a:p>
        </p:txBody>
      </p:sp>
      <p:sp>
        <p:nvSpPr>
          <p:cNvPr id="294" name="Google Shape;294;p54"/>
          <p:cNvSpPr txBox="1"/>
          <p:nvPr/>
        </p:nvSpPr>
        <p:spPr>
          <a:xfrm>
            <a:off x="6184200" y="3131550"/>
            <a:ext cx="1981200" cy="1218900"/>
          </a:xfrm>
          <a:prstGeom prst="rect">
            <a:avLst/>
          </a:prstGeom>
          <a:noFill/>
          <a:ln>
            <a:noFill/>
          </a:ln>
        </p:spPr>
        <p:txBody>
          <a:bodyPr anchorCtr="0" anchor="t" bIns="91425" lIns="0" spcFirstLastPara="1" rIns="91425" wrap="square" tIns="91425">
            <a:spAutoFit/>
          </a:bodyPr>
          <a:lstStyle/>
          <a:p>
            <a:pPr indent="0" lvl="0" marL="0" rtl="0" algn="ctr">
              <a:lnSpc>
                <a:spcPct val="115000"/>
              </a:lnSpc>
              <a:spcBef>
                <a:spcPts val="0"/>
              </a:spcBef>
              <a:spcAft>
                <a:spcPts val="0"/>
              </a:spcAft>
              <a:buNone/>
            </a:pPr>
            <a:r>
              <a:rPr lang="en" sz="1200">
                <a:solidFill>
                  <a:srgbClr val="5F6368"/>
                </a:solidFill>
                <a:latin typeface="Open Sans"/>
                <a:ea typeface="Open Sans"/>
                <a:cs typeface="Open Sans"/>
                <a:sym typeface="Open Sans"/>
              </a:rPr>
              <a:t>Add a “Contact Us” Page so people could ask questions or volunteer information or time to the project. </a:t>
            </a:r>
            <a:endParaRPr sz="1200">
              <a:solidFill>
                <a:srgbClr val="5F6368"/>
              </a:solidFill>
              <a:latin typeface="Open Sans"/>
              <a:ea typeface="Open Sans"/>
              <a:cs typeface="Open Sans"/>
              <a:sym typeface="Open Sans"/>
            </a:endParaRPr>
          </a:p>
        </p:txBody>
      </p:sp>
      <p:sp>
        <p:nvSpPr>
          <p:cNvPr id="295" name="Google Shape;295;p54"/>
          <p:cNvSpPr/>
          <p:nvPr/>
        </p:nvSpPr>
        <p:spPr>
          <a:xfrm>
            <a:off x="1229775" y="2098596"/>
            <a:ext cx="513300" cy="513300"/>
          </a:xfrm>
          <a:prstGeom prst="ellipse">
            <a:avLst/>
          </a:prstGeom>
          <a:solidFill>
            <a:srgbClr val="F2990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2200">
                <a:solidFill>
                  <a:srgbClr val="FFFFFF"/>
                </a:solidFill>
                <a:latin typeface="Google Sans Medium"/>
                <a:ea typeface="Google Sans Medium"/>
                <a:cs typeface="Google Sans Medium"/>
                <a:sym typeface="Google Sans Medium"/>
              </a:rPr>
              <a:t>1</a:t>
            </a:r>
            <a:endParaRPr sz="2200">
              <a:solidFill>
                <a:srgbClr val="FFFFFF"/>
              </a:solidFill>
              <a:latin typeface="Google Sans Medium"/>
              <a:ea typeface="Google Sans Medium"/>
              <a:cs typeface="Google Sans Medium"/>
              <a:sym typeface="Google Sans Medium"/>
            </a:endParaRPr>
          </a:p>
        </p:txBody>
      </p:sp>
      <p:sp>
        <p:nvSpPr>
          <p:cNvPr id="296" name="Google Shape;296;p54"/>
          <p:cNvSpPr/>
          <p:nvPr/>
        </p:nvSpPr>
        <p:spPr>
          <a:xfrm>
            <a:off x="4073950" y="2110721"/>
            <a:ext cx="513300" cy="513300"/>
          </a:xfrm>
          <a:prstGeom prst="ellipse">
            <a:avLst/>
          </a:prstGeom>
          <a:solidFill>
            <a:srgbClr val="F2990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2200">
                <a:solidFill>
                  <a:srgbClr val="FFFFFF"/>
                </a:solidFill>
                <a:latin typeface="Google Sans Medium"/>
                <a:ea typeface="Google Sans Medium"/>
                <a:cs typeface="Google Sans Medium"/>
                <a:sym typeface="Google Sans Medium"/>
              </a:rPr>
              <a:t>2</a:t>
            </a:r>
            <a:endParaRPr sz="2200">
              <a:solidFill>
                <a:srgbClr val="FFFFFF"/>
              </a:solidFill>
              <a:latin typeface="Google Sans Medium"/>
              <a:ea typeface="Google Sans Medium"/>
              <a:cs typeface="Google Sans Medium"/>
              <a:sym typeface="Google Sans Medium"/>
            </a:endParaRPr>
          </a:p>
        </p:txBody>
      </p:sp>
      <p:sp>
        <p:nvSpPr>
          <p:cNvPr id="297" name="Google Shape;297;p54"/>
          <p:cNvSpPr/>
          <p:nvPr/>
        </p:nvSpPr>
        <p:spPr>
          <a:xfrm>
            <a:off x="6918125" y="2098596"/>
            <a:ext cx="513300" cy="513300"/>
          </a:xfrm>
          <a:prstGeom prst="ellipse">
            <a:avLst/>
          </a:prstGeom>
          <a:solidFill>
            <a:srgbClr val="F2990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2200">
                <a:solidFill>
                  <a:srgbClr val="FFFFFF"/>
                </a:solidFill>
                <a:latin typeface="Google Sans Medium"/>
                <a:ea typeface="Google Sans Medium"/>
                <a:cs typeface="Google Sans Medium"/>
                <a:sym typeface="Google Sans Medium"/>
              </a:rPr>
              <a:t>3</a:t>
            </a:r>
            <a:endParaRPr sz="2200">
              <a:solidFill>
                <a:srgbClr val="FFFFFF"/>
              </a:solidFill>
              <a:latin typeface="Google Sans Medium"/>
              <a:ea typeface="Google Sans Medium"/>
              <a:cs typeface="Google Sans Medium"/>
              <a:sym typeface="Google Sans Medium"/>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4A853"/>
        </a:solidFill>
      </p:bgPr>
    </p:bg>
    <p:spTree>
      <p:nvGrpSpPr>
        <p:cNvPr id="301" name="Shape 301"/>
        <p:cNvGrpSpPr/>
        <p:nvPr/>
      </p:nvGrpSpPr>
      <p:grpSpPr>
        <a:xfrm>
          <a:off x="0" y="0"/>
          <a:ext cx="0" cy="0"/>
          <a:chOff x="0" y="0"/>
          <a:chExt cx="0" cy="0"/>
        </a:xfrm>
      </p:grpSpPr>
      <p:sp>
        <p:nvSpPr>
          <p:cNvPr id="302" name="Google Shape;302;p55"/>
          <p:cNvSpPr txBox="1"/>
          <p:nvPr/>
        </p:nvSpPr>
        <p:spPr>
          <a:xfrm>
            <a:off x="3721275" y="2048400"/>
            <a:ext cx="3990000" cy="1046700"/>
          </a:xfrm>
          <a:prstGeom prst="rect">
            <a:avLst/>
          </a:prstGeom>
          <a:noFill/>
          <a:ln>
            <a:noFill/>
          </a:ln>
        </p:spPr>
        <p:txBody>
          <a:bodyPr anchorCtr="0" anchor="t" bIns="91425" lIns="91425" spcFirstLastPara="1" rIns="91425" wrap="square" tIns="91425">
            <a:spAutoFit/>
          </a:bodyPr>
          <a:lstStyle/>
          <a:p>
            <a:pPr indent="-317500" lvl="0" marL="457200" rtl="0" algn="l">
              <a:lnSpc>
                <a:spcPct val="150000"/>
              </a:lnSpc>
              <a:spcBef>
                <a:spcPts val="0"/>
              </a:spcBef>
              <a:spcAft>
                <a:spcPts val="0"/>
              </a:spcAft>
              <a:buClr>
                <a:srgbClr val="FFFFFF"/>
              </a:buClr>
              <a:buSzPts val="1400"/>
              <a:buFont typeface="Open Sans"/>
              <a:buChar char="●"/>
            </a:pPr>
            <a:r>
              <a:rPr lang="en">
                <a:solidFill>
                  <a:srgbClr val="FFFFFF"/>
                </a:solidFill>
                <a:latin typeface="Open Sans"/>
                <a:ea typeface="Open Sans"/>
                <a:cs typeface="Open Sans"/>
                <a:sym typeface="Open Sans"/>
              </a:rPr>
              <a:t>Mockups</a:t>
            </a:r>
            <a:endParaRPr>
              <a:solidFill>
                <a:srgbClr val="FFFFFF"/>
              </a:solidFill>
              <a:latin typeface="Open Sans"/>
              <a:ea typeface="Open Sans"/>
              <a:cs typeface="Open Sans"/>
              <a:sym typeface="Open Sans"/>
            </a:endParaRPr>
          </a:p>
          <a:p>
            <a:pPr indent="-317500" lvl="0" marL="457200" rtl="0" algn="l">
              <a:lnSpc>
                <a:spcPct val="150000"/>
              </a:lnSpc>
              <a:spcBef>
                <a:spcPts val="0"/>
              </a:spcBef>
              <a:spcAft>
                <a:spcPts val="0"/>
              </a:spcAft>
              <a:buClr>
                <a:srgbClr val="FFFFFF"/>
              </a:buClr>
              <a:buSzPts val="1400"/>
              <a:buFont typeface="Open Sans"/>
              <a:buChar char="●"/>
            </a:pPr>
            <a:r>
              <a:rPr lang="en">
                <a:solidFill>
                  <a:srgbClr val="FFFFFF"/>
                </a:solidFill>
                <a:latin typeface="Open Sans"/>
                <a:ea typeface="Open Sans"/>
                <a:cs typeface="Open Sans"/>
                <a:sym typeface="Open Sans"/>
              </a:rPr>
              <a:t>High-fidelity prototype</a:t>
            </a:r>
            <a:endParaRPr>
              <a:solidFill>
                <a:srgbClr val="FFFFFF"/>
              </a:solidFill>
              <a:latin typeface="Open Sans"/>
              <a:ea typeface="Open Sans"/>
              <a:cs typeface="Open Sans"/>
              <a:sym typeface="Open Sans"/>
            </a:endParaRPr>
          </a:p>
          <a:p>
            <a:pPr indent="-317500" lvl="0" marL="457200" rtl="0" algn="l">
              <a:lnSpc>
                <a:spcPct val="150000"/>
              </a:lnSpc>
              <a:spcBef>
                <a:spcPts val="0"/>
              </a:spcBef>
              <a:spcAft>
                <a:spcPts val="0"/>
              </a:spcAft>
              <a:buClr>
                <a:srgbClr val="FFFFFF"/>
              </a:buClr>
              <a:buSzPts val="1400"/>
              <a:buFont typeface="Open Sans"/>
              <a:buChar char="●"/>
            </a:pPr>
            <a:r>
              <a:rPr lang="en">
                <a:solidFill>
                  <a:srgbClr val="FFFFFF"/>
                </a:solidFill>
                <a:latin typeface="Open Sans"/>
                <a:ea typeface="Open Sans"/>
                <a:cs typeface="Open Sans"/>
                <a:sym typeface="Open Sans"/>
              </a:rPr>
              <a:t>Accessibility</a:t>
            </a:r>
            <a:endParaRPr>
              <a:solidFill>
                <a:srgbClr val="FFFFFF"/>
              </a:solidFill>
              <a:latin typeface="Open Sans"/>
              <a:ea typeface="Open Sans"/>
              <a:cs typeface="Open Sans"/>
              <a:sym typeface="Open Sans"/>
            </a:endParaRPr>
          </a:p>
        </p:txBody>
      </p:sp>
      <p:sp>
        <p:nvSpPr>
          <p:cNvPr id="303" name="Google Shape;303;p55"/>
          <p:cNvSpPr txBox="1"/>
          <p:nvPr/>
        </p:nvSpPr>
        <p:spPr>
          <a:xfrm>
            <a:off x="-468875" y="2082300"/>
            <a:ext cx="3704400" cy="9789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rPr lang="en" sz="2400">
                <a:solidFill>
                  <a:srgbClr val="FFFFFF"/>
                </a:solidFill>
                <a:latin typeface="Open Sans"/>
                <a:ea typeface="Open Sans"/>
                <a:cs typeface="Open Sans"/>
                <a:sym typeface="Open Sans"/>
              </a:rPr>
              <a:t>Refining</a:t>
            </a:r>
            <a:endParaRPr sz="2400">
              <a:solidFill>
                <a:srgbClr val="FFFFFF"/>
              </a:solidFill>
              <a:latin typeface="Open Sans"/>
              <a:ea typeface="Open Sans"/>
              <a:cs typeface="Open Sans"/>
              <a:sym typeface="Open Sans"/>
            </a:endParaRPr>
          </a:p>
          <a:p>
            <a:pPr indent="0" lvl="0" marL="0" rtl="0" algn="r">
              <a:lnSpc>
                <a:spcPct val="115000"/>
              </a:lnSpc>
              <a:spcBef>
                <a:spcPts val="0"/>
              </a:spcBef>
              <a:spcAft>
                <a:spcPts val="0"/>
              </a:spcAft>
              <a:buNone/>
            </a:pPr>
            <a:r>
              <a:rPr lang="en" sz="2400">
                <a:solidFill>
                  <a:srgbClr val="FFFFFF"/>
                </a:solidFill>
                <a:latin typeface="Open Sans"/>
                <a:ea typeface="Open Sans"/>
                <a:cs typeface="Open Sans"/>
                <a:sym typeface="Open Sans"/>
              </a:rPr>
              <a:t>the design</a:t>
            </a:r>
            <a:endParaRPr sz="2400">
              <a:solidFill>
                <a:srgbClr val="FFFFFF"/>
              </a:solidFill>
              <a:latin typeface="Open Sans"/>
              <a:ea typeface="Open Sans"/>
              <a:cs typeface="Open Sans"/>
              <a:sym typeface="Open Sans"/>
            </a:endParaRPr>
          </a:p>
        </p:txBody>
      </p:sp>
      <p:cxnSp>
        <p:nvCxnSpPr>
          <p:cNvPr id="304" name="Google Shape;304;p55"/>
          <p:cNvCxnSpPr/>
          <p:nvPr/>
        </p:nvCxnSpPr>
        <p:spPr>
          <a:xfrm>
            <a:off x="3460100" y="1032150"/>
            <a:ext cx="36600" cy="3079200"/>
          </a:xfrm>
          <a:prstGeom prst="straightConnector1">
            <a:avLst/>
          </a:prstGeom>
          <a:noFill/>
          <a:ln cap="flat" cmpd="sng" w="19050">
            <a:solidFill>
              <a:srgbClr val="FFFFFF"/>
            </a:solidFill>
            <a:prstDash val="solid"/>
            <a:round/>
            <a:headEnd len="med" w="med" type="none"/>
            <a:tailEnd len="med" w="med"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56"/>
          <p:cNvSpPr txBox="1"/>
          <p:nvPr/>
        </p:nvSpPr>
        <p:spPr>
          <a:xfrm>
            <a:off x="517675" y="524350"/>
            <a:ext cx="7000800" cy="5541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en" sz="2400">
                <a:solidFill>
                  <a:srgbClr val="5F6368"/>
                </a:solidFill>
                <a:latin typeface="Open Sans"/>
                <a:ea typeface="Open Sans"/>
                <a:cs typeface="Open Sans"/>
                <a:sym typeface="Open Sans"/>
              </a:rPr>
              <a:t>Mockups</a:t>
            </a:r>
            <a:endParaRPr sz="2400">
              <a:solidFill>
                <a:srgbClr val="5F6368"/>
              </a:solidFill>
              <a:latin typeface="Open Sans"/>
              <a:ea typeface="Open Sans"/>
              <a:cs typeface="Open Sans"/>
              <a:sym typeface="Open Sans"/>
            </a:endParaRPr>
          </a:p>
        </p:txBody>
      </p:sp>
      <p:sp>
        <p:nvSpPr>
          <p:cNvPr id="310" name="Google Shape;310;p56"/>
          <p:cNvSpPr/>
          <p:nvPr/>
        </p:nvSpPr>
        <p:spPr>
          <a:xfrm>
            <a:off x="531000" y="1391850"/>
            <a:ext cx="1818900" cy="3174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56"/>
          <p:cNvSpPr/>
          <p:nvPr/>
        </p:nvSpPr>
        <p:spPr>
          <a:xfrm>
            <a:off x="2601788" y="1413675"/>
            <a:ext cx="1818900" cy="3174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56"/>
          <p:cNvSpPr/>
          <p:nvPr/>
        </p:nvSpPr>
        <p:spPr>
          <a:xfrm>
            <a:off x="4697950" y="1447850"/>
            <a:ext cx="1818900" cy="3174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56"/>
          <p:cNvSpPr/>
          <p:nvPr/>
        </p:nvSpPr>
        <p:spPr>
          <a:xfrm>
            <a:off x="6794100" y="1447850"/>
            <a:ext cx="1818900" cy="3174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56"/>
          <p:cNvSpPr txBox="1"/>
          <p:nvPr/>
        </p:nvSpPr>
        <p:spPr>
          <a:xfrm>
            <a:off x="890250" y="2701950"/>
            <a:ext cx="11004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5F6368"/>
                </a:solidFill>
                <a:latin typeface="Open Sans"/>
                <a:ea typeface="Open Sans"/>
                <a:cs typeface="Open Sans"/>
                <a:sym typeface="Open Sans"/>
              </a:rPr>
              <a:t>Main mockup screen for display</a:t>
            </a:r>
            <a:endParaRPr sz="1200">
              <a:solidFill>
                <a:srgbClr val="5F6368"/>
              </a:solidFill>
              <a:latin typeface="Open Sans"/>
              <a:ea typeface="Open Sans"/>
              <a:cs typeface="Open Sans"/>
              <a:sym typeface="Open Sans"/>
            </a:endParaRPr>
          </a:p>
        </p:txBody>
      </p:sp>
      <p:sp>
        <p:nvSpPr>
          <p:cNvPr id="315" name="Google Shape;315;p56"/>
          <p:cNvSpPr txBox="1"/>
          <p:nvPr/>
        </p:nvSpPr>
        <p:spPr>
          <a:xfrm>
            <a:off x="2953850" y="2723775"/>
            <a:ext cx="11004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1200">
                <a:solidFill>
                  <a:srgbClr val="5F6368"/>
                </a:solidFill>
                <a:latin typeface="Open Sans"/>
                <a:ea typeface="Open Sans"/>
                <a:cs typeface="Open Sans"/>
                <a:sym typeface="Open Sans"/>
              </a:rPr>
              <a:t>Main mockup screen for display</a:t>
            </a:r>
            <a:endParaRPr sz="1200">
              <a:solidFill>
                <a:srgbClr val="5F6368"/>
              </a:solidFill>
              <a:latin typeface="Open Sans"/>
              <a:ea typeface="Open Sans"/>
              <a:cs typeface="Open Sans"/>
              <a:sym typeface="Open Sans"/>
            </a:endParaRPr>
          </a:p>
        </p:txBody>
      </p:sp>
      <p:sp>
        <p:nvSpPr>
          <p:cNvPr id="316" name="Google Shape;316;p56"/>
          <p:cNvSpPr txBox="1"/>
          <p:nvPr/>
        </p:nvSpPr>
        <p:spPr>
          <a:xfrm>
            <a:off x="5057200" y="2701950"/>
            <a:ext cx="11004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1200">
                <a:solidFill>
                  <a:srgbClr val="5F6368"/>
                </a:solidFill>
                <a:latin typeface="Open Sans"/>
                <a:ea typeface="Open Sans"/>
                <a:cs typeface="Open Sans"/>
                <a:sym typeface="Open Sans"/>
              </a:rPr>
              <a:t>Main mockup screen for display</a:t>
            </a:r>
            <a:endParaRPr sz="1200">
              <a:solidFill>
                <a:srgbClr val="5F6368"/>
              </a:solidFill>
              <a:latin typeface="Open Sans"/>
              <a:ea typeface="Open Sans"/>
              <a:cs typeface="Open Sans"/>
              <a:sym typeface="Open Sans"/>
            </a:endParaRPr>
          </a:p>
        </p:txBody>
      </p:sp>
      <p:sp>
        <p:nvSpPr>
          <p:cNvPr id="317" name="Google Shape;317;p56"/>
          <p:cNvSpPr txBox="1"/>
          <p:nvPr/>
        </p:nvSpPr>
        <p:spPr>
          <a:xfrm>
            <a:off x="7160550" y="2757950"/>
            <a:ext cx="11004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1200">
                <a:solidFill>
                  <a:srgbClr val="5F6368"/>
                </a:solidFill>
                <a:latin typeface="Open Sans"/>
                <a:ea typeface="Open Sans"/>
                <a:cs typeface="Open Sans"/>
                <a:sym typeface="Open Sans"/>
              </a:rPr>
              <a:t>Main mockup screen for display</a:t>
            </a:r>
            <a:endParaRPr sz="1200">
              <a:solidFill>
                <a:srgbClr val="5F6368"/>
              </a:solidFill>
              <a:latin typeface="Open Sans"/>
              <a:ea typeface="Open Sans"/>
              <a:cs typeface="Open Sans"/>
              <a:sym typeface="Open Sans"/>
            </a:endParaRPr>
          </a:p>
        </p:txBody>
      </p:sp>
      <p:sp>
        <p:nvSpPr>
          <p:cNvPr id="318" name="Google Shape;318;p56"/>
          <p:cNvSpPr txBox="1"/>
          <p:nvPr/>
        </p:nvSpPr>
        <p:spPr>
          <a:xfrm>
            <a:off x="1999400" y="359150"/>
            <a:ext cx="6613500" cy="1046700"/>
          </a:xfrm>
          <a:prstGeom prst="rect">
            <a:avLst/>
          </a:prstGeom>
          <a:noFill/>
          <a:ln>
            <a:noFill/>
          </a:ln>
        </p:spPr>
        <p:txBody>
          <a:bodyPr anchorCtr="0" anchor="t" bIns="91425" lIns="0" spcFirstLastPara="1" rIns="91425" wrap="square" tIns="91425">
            <a:spAutoFit/>
          </a:bodyPr>
          <a:lstStyle/>
          <a:p>
            <a:pPr indent="0" lvl="0" marL="0" rtl="0" algn="l">
              <a:lnSpc>
                <a:spcPct val="150000"/>
              </a:lnSpc>
              <a:spcBef>
                <a:spcPts val="0"/>
              </a:spcBef>
              <a:spcAft>
                <a:spcPts val="0"/>
              </a:spcAft>
              <a:buClr>
                <a:schemeClr val="dk1"/>
              </a:buClr>
              <a:buSzPts val="1100"/>
              <a:buFont typeface="Arial"/>
              <a:buNone/>
            </a:pPr>
            <a:r>
              <a:rPr lang="en">
                <a:solidFill>
                  <a:srgbClr val="5F6368"/>
                </a:solidFill>
                <a:latin typeface="Open Sans"/>
                <a:ea typeface="Open Sans"/>
                <a:cs typeface="Open Sans"/>
                <a:sym typeface="Open Sans"/>
              </a:rPr>
              <a:t>All of these screen were missing from the project. They were added after the initial usability study.</a:t>
            </a:r>
            <a:endParaRPr>
              <a:solidFill>
                <a:srgbClr val="5F6368"/>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a:latin typeface="Open Sans"/>
              <a:ea typeface="Open Sans"/>
              <a:cs typeface="Open Sans"/>
              <a:sym typeface="Open Sans"/>
            </a:endParaRPr>
          </a:p>
        </p:txBody>
      </p:sp>
      <p:pic>
        <p:nvPicPr>
          <p:cNvPr id="319" name="Google Shape;319;p56"/>
          <p:cNvPicPr preferRelativeResize="0"/>
          <p:nvPr/>
        </p:nvPicPr>
        <p:blipFill>
          <a:blip r:embed="rId3">
            <a:alphaModFix/>
          </a:blip>
          <a:stretch>
            <a:fillRect/>
          </a:stretch>
        </p:blipFill>
        <p:spPr>
          <a:xfrm>
            <a:off x="505650" y="1384101"/>
            <a:ext cx="1818900" cy="3711473"/>
          </a:xfrm>
          <a:prstGeom prst="rect">
            <a:avLst/>
          </a:prstGeom>
          <a:noFill/>
          <a:ln>
            <a:noFill/>
          </a:ln>
        </p:spPr>
      </p:pic>
      <p:pic>
        <p:nvPicPr>
          <p:cNvPr id="320" name="Google Shape;320;p56"/>
          <p:cNvPicPr preferRelativeResize="0"/>
          <p:nvPr/>
        </p:nvPicPr>
        <p:blipFill>
          <a:blip r:embed="rId4">
            <a:alphaModFix/>
          </a:blip>
          <a:stretch>
            <a:fillRect/>
          </a:stretch>
        </p:blipFill>
        <p:spPr>
          <a:xfrm>
            <a:off x="2630677" y="1363926"/>
            <a:ext cx="1786495" cy="3711473"/>
          </a:xfrm>
          <a:prstGeom prst="rect">
            <a:avLst/>
          </a:prstGeom>
          <a:noFill/>
          <a:ln>
            <a:noFill/>
          </a:ln>
        </p:spPr>
      </p:pic>
      <p:pic>
        <p:nvPicPr>
          <p:cNvPr id="321" name="Google Shape;321;p56"/>
          <p:cNvPicPr preferRelativeResize="0"/>
          <p:nvPr/>
        </p:nvPicPr>
        <p:blipFill>
          <a:blip r:embed="rId5">
            <a:alphaModFix/>
          </a:blip>
          <a:stretch>
            <a:fillRect/>
          </a:stretch>
        </p:blipFill>
        <p:spPr>
          <a:xfrm>
            <a:off x="4675982" y="1363914"/>
            <a:ext cx="1802586" cy="3711474"/>
          </a:xfrm>
          <a:prstGeom prst="rect">
            <a:avLst/>
          </a:prstGeom>
          <a:noFill/>
          <a:ln>
            <a:noFill/>
          </a:ln>
        </p:spPr>
      </p:pic>
      <p:pic>
        <p:nvPicPr>
          <p:cNvPr id="322" name="Google Shape;322;p56"/>
          <p:cNvPicPr preferRelativeResize="0"/>
          <p:nvPr/>
        </p:nvPicPr>
        <p:blipFill>
          <a:blip r:embed="rId6">
            <a:alphaModFix/>
          </a:blip>
          <a:stretch>
            <a:fillRect/>
          </a:stretch>
        </p:blipFill>
        <p:spPr>
          <a:xfrm>
            <a:off x="6794097" y="1307914"/>
            <a:ext cx="1758555" cy="37114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57"/>
          <p:cNvSpPr/>
          <p:nvPr/>
        </p:nvSpPr>
        <p:spPr>
          <a:xfrm>
            <a:off x="4437475" y="524850"/>
            <a:ext cx="4480800" cy="4093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57"/>
          <p:cNvSpPr txBox="1"/>
          <p:nvPr/>
        </p:nvSpPr>
        <p:spPr>
          <a:xfrm>
            <a:off x="517675" y="524350"/>
            <a:ext cx="2021100" cy="978900"/>
          </a:xfrm>
          <a:prstGeom prst="rect">
            <a:avLst/>
          </a:prstGeom>
          <a:noFill/>
          <a:ln>
            <a:noFill/>
          </a:ln>
        </p:spPr>
        <p:txBody>
          <a:bodyPr anchorCtr="0" anchor="t" bIns="91425" lIns="0" spcFirstLastPara="1" rIns="91425" wrap="square" tIns="91425">
            <a:spAutoFit/>
          </a:bodyPr>
          <a:lstStyle/>
          <a:p>
            <a:pPr indent="0" lvl="0" marL="0" rtl="0" algn="ctr">
              <a:lnSpc>
                <a:spcPct val="115000"/>
              </a:lnSpc>
              <a:spcBef>
                <a:spcPts val="0"/>
              </a:spcBef>
              <a:spcAft>
                <a:spcPts val="0"/>
              </a:spcAft>
              <a:buNone/>
            </a:pPr>
            <a:r>
              <a:rPr lang="en" sz="2400">
                <a:solidFill>
                  <a:srgbClr val="5F6368"/>
                </a:solidFill>
                <a:latin typeface="Open Sans"/>
                <a:ea typeface="Open Sans"/>
                <a:cs typeface="Open Sans"/>
                <a:sym typeface="Open Sans"/>
              </a:rPr>
              <a:t>High-fidelity</a:t>
            </a:r>
            <a:br>
              <a:rPr lang="en" sz="2400">
                <a:solidFill>
                  <a:srgbClr val="5F6368"/>
                </a:solidFill>
                <a:latin typeface="Open Sans"/>
                <a:ea typeface="Open Sans"/>
                <a:cs typeface="Open Sans"/>
                <a:sym typeface="Open Sans"/>
              </a:rPr>
            </a:br>
            <a:r>
              <a:rPr lang="en" sz="2400">
                <a:solidFill>
                  <a:srgbClr val="5F6368"/>
                </a:solidFill>
                <a:latin typeface="Open Sans"/>
                <a:ea typeface="Open Sans"/>
                <a:cs typeface="Open Sans"/>
                <a:sym typeface="Open Sans"/>
              </a:rPr>
              <a:t>prototype</a:t>
            </a:r>
            <a:endParaRPr sz="2400">
              <a:solidFill>
                <a:srgbClr val="5F6368"/>
              </a:solidFill>
              <a:latin typeface="Open Sans"/>
              <a:ea typeface="Open Sans"/>
              <a:cs typeface="Open Sans"/>
              <a:sym typeface="Open Sans"/>
            </a:endParaRPr>
          </a:p>
        </p:txBody>
      </p:sp>
      <p:sp>
        <p:nvSpPr>
          <p:cNvPr id="329" name="Google Shape;329;p57"/>
          <p:cNvSpPr txBox="1"/>
          <p:nvPr/>
        </p:nvSpPr>
        <p:spPr>
          <a:xfrm>
            <a:off x="169225" y="1503250"/>
            <a:ext cx="2718000" cy="3309300"/>
          </a:xfrm>
          <a:prstGeom prst="rect">
            <a:avLst/>
          </a:prstGeom>
          <a:noFill/>
          <a:ln>
            <a:noFill/>
          </a:ln>
        </p:spPr>
        <p:txBody>
          <a:bodyPr anchorCtr="0" anchor="t" bIns="91425" lIns="0" spcFirstLastPara="1" rIns="91425" wrap="square" tIns="91425">
            <a:spAutoFit/>
          </a:bodyPr>
          <a:lstStyle/>
          <a:p>
            <a:pPr indent="0" lvl="0" marL="0" rtl="0" algn="l">
              <a:lnSpc>
                <a:spcPct val="150000"/>
              </a:lnSpc>
              <a:spcBef>
                <a:spcPts val="0"/>
              </a:spcBef>
              <a:spcAft>
                <a:spcPts val="0"/>
              </a:spcAft>
              <a:buClr>
                <a:schemeClr val="dk1"/>
              </a:buClr>
              <a:buSzPts val="1100"/>
              <a:buFont typeface="Arial"/>
              <a:buNone/>
            </a:pPr>
            <a:r>
              <a:rPr lang="en">
                <a:solidFill>
                  <a:srgbClr val="5F6368"/>
                </a:solidFill>
                <a:latin typeface="Open Sans"/>
                <a:ea typeface="Open Sans"/>
                <a:cs typeface="Open Sans"/>
                <a:sym typeface="Open Sans"/>
              </a:rPr>
              <a:t>I wanted users to feel safe using the app so I added in the “Quick Exit” to every page. Also usability was important, so I simplified all the information into </a:t>
            </a:r>
            <a:r>
              <a:rPr lang="en">
                <a:solidFill>
                  <a:srgbClr val="5F6368"/>
                </a:solidFill>
                <a:latin typeface="Open Sans"/>
                <a:ea typeface="Open Sans"/>
                <a:cs typeface="Open Sans"/>
                <a:sym typeface="Open Sans"/>
              </a:rPr>
              <a:t>categories</a:t>
            </a:r>
            <a:r>
              <a:rPr lang="en">
                <a:solidFill>
                  <a:srgbClr val="5F6368"/>
                </a:solidFill>
                <a:latin typeface="Open Sans"/>
                <a:ea typeface="Open Sans"/>
                <a:cs typeface="Open Sans"/>
                <a:sym typeface="Open Sans"/>
              </a:rPr>
              <a:t> and allowed users to control the search. Also, there searches were saved for </a:t>
            </a:r>
            <a:r>
              <a:rPr lang="en">
                <a:solidFill>
                  <a:srgbClr val="5F6368"/>
                </a:solidFill>
                <a:latin typeface="Open Sans"/>
                <a:ea typeface="Open Sans"/>
                <a:cs typeface="Open Sans"/>
                <a:sym typeface="Open Sans"/>
              </a:rPr>
              <a:t>convenience</a:t>
            </a:r>
            <a:r>
              <a:rPr lang="en">
                <a:solidFill>
                  <a:srgbClr val="5F6368"/>
                </a:solidFill>
                <a:latin typeface="Open Sans"/>
                <a:ea typeface="Open Sans"/>
                <a:cs typeface="Open Sans"/>
                <a:sym typeface="Open Sans"/>
              </a:rPr>
              <a:t>. </a:t>
            </a:r>
            <a:endParaRPr>
              <a:solidFill>
                <a:srgbClr val="5F6368"/>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a:latin typeface="Open Sans"/>
              <a:ea typeface="Open Sans"/>
              <a:cs typeface="Open Sans"/>
              <a:sym typeface="Open Sans"/>
            </a:endParaRPr>
          </a:p>
        </p:txBody>
      </p:sp>
      <p:sp>
        <p:nvSpPr>
          <p:cNvPr id="330" name="Google Shape;330;p57"/>
          <p:cNvSpPr txBox="1"/>
          <p:nvPr/>
        </p:nvSpPr>
        <p:spPr>
          <a:xfrm>
            <a:off x="6011725" y="2110050"/>
            <a:ext cx="13323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5F6368"/>
                </a:solidFill>
                <a:latin typeface="Open Sans"/>
                <a:ea typeface="Open Sans"/>
                <a:cs typeface="Open Sans"/>
                <a:sym typeface="Open Sans"/>
              </a:rPr>
              <a:t>Screenshot of prototype with connections or prototype GIF</a:t>
            </a:r>
            <a:endParaRPr sz="1200">
              <a:solidFill>
                <a:srgbClr val="5F6368"/>
              </a:solidFill>
              <a:latin typeface="Open Sans"/>
              <a:ea typeface="Open Sans"/>
              <a:cs typeface="Open Sans"/>
              <a:sym typeface="Open Sans"/>
            </a:endParaRPr>
          </a:p>
        </p:txBody>
      </p:sp>
      <p:pic>
        <p:nvPicPr>
          <p:cNvPr id="331" name="Google Shape;331;p57" title="Final Design iPhone SE.mp4">
            <a:hlinkClick r:id="rId3"/>
          </p:cNvPr>
          <p:cNvPicPr preferRelativeResize="0"/>
          <p:nvPr/>
        </p:nvPicPr>
        <p:blipFill>
          <a:blip r:embed="rId4">
            <a:alphaModFix/>
          </a:blip>
          <a:stretch>
            <a:fillRect/>
          </a:stretch>
        </p:blipFill>
        <p:spPr>
          <a:xfrm>
            <a:off x="2954175" y="366775"/>
            <a:ext cx="6189826" cy="4357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1000"/>
                                        <p:tgtEl>
                                          <p:spTgt spid="3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40"/>
          <p:cNvSpPr txBox="1"/>
          <p:nvPr/>
        </p:nvSpPr>
        <p:spPr>
          <a:xfrm>
            <a:off x="926275" y="1304250"/>
            <a:ext cx="3180000" cy="2077800"/>
          </a:xfrm>
          <a:prstGeom prst="rect">
            <a:avLst/>
          </a:prstGeom>
          <a:noFill/>
          <a:ln>
            <a:noFill/>
          </a:ln>
        </p:spPr>
        <p:txBody>
          <a:bodyPr anchorCtr="0" anchor="t" bIns="91425" lIns="0" spcFirstLastPara="1" rIns="91425" wrap="square" tIns="91425">
            <a:spAutoFit/>
          </a:bodyPr>
          <a:lstStyle/>
          <a:p>
            <a:pPr indent="0" lvl="0" marL="0" rtl="0" algn="l">
              <a:lnSpc>
                <a:spcPct val="150000"/>
              </a:lnSpc>
              <a:spcBef>
                <a:spcPts val="0"/>
              </a:spcBef>
              <a:spcAft>
                <a:spcPts val="0"/>
              </a:spcAft>
              <a:buNone/>
            </a:pPr>
            <a:r>
              <a:rPr lang="en">
                <a:solidFill>
                  <a:srgbClr val="4285F4"/>
                </a:solidFill>
                <a:latin typeface="Open Sans SemiBold"/>
                <a:ea typeface="Open Sans SemiBold"/>
                <a:cs typeface="Open Sans SemiBold"/>
                <a:sym typeface="Open Sans SemiBold"/>
              </a:rPr>
              <a:t>The product: </a:t>
            </a:r>
            <a:endParaRPr>
              <a:solidFill>
                <a:srgbClr val="4285F4"/>
              </a:solidFill>
              <a:latin typeface="Open Sans SemiBold"/>
              <a:ea typeface="Open Sans SemiBold"/>
              <a:cs typeface="Open Sans SemiBold"/>
              <a:sym typeface="Open Sans SemiBold"/>
            </a:endParaRPr>
          </a:p>
          <a:p>
            <a:pPr indent="0" lvl="0" marL="0" rtl="0" algn="l">
              <a:lnSpc>
                <a:spcPct val="150000"/>
              </a:lnSpc>
              <a:spcBef>
                <a:spcPts val="0"/>
              </a:spcBef>
              <a:spcAft>
                <a:spcPts val="0"/>
              </a:spcAft>
              <a:buClr>
                <a:schemeClr val="dk1"/>
              </a:buClr>
              <a:buSzPts val="1100"/>
              <a:buFont typeface="Arial"/>
              <a:buNone/>
            </a:pPr>
            <a:r>
              <a:rPr lang="en" sz="1200">
                <a:solidFill>
                  <a:srgbClr val="5F6368"/>
                </a:solidFill>
                <a:latin typeface="Open Sans"/>
                <a:ea typeface="Open Sans"/>
                <a:cs typeface="Open Sans"/>
                <a:sym typeface="Open Sans"/>
              </a:rPr>
              <a:t>Domestic Violence survivors need a multitude of resources to escape abusive relationships. In effort to make this huge amount of information accessible and easy to access, the app and responsive website </a:t>
            </a:r>
            <a:r>
              <a:rPr i="1" lang="en" sz="1200">
                <a:solidFill>
                  <a:srgbClr val="5F6368"/>
                </a:solidFill>
                <a:latin typeface="Open Sans"/>
                <a:ea typeface="Open Sans"/>
                <a:cs typeface="Open Sans"/>
                <a:sym typeface="Open Sans"/>
              </a:rPr>
              <a:t>DV Resources</a:t>
            </a:r>
            <a:r>
              <a:rPr lang="en" sz="1200">
                <a:solidFill>
                  <a:srgbClr val="5F6368"/>
                </a:solidFill>
                <a:latin typeface="Open Sans"/>
                <a:ea typeface="Open Sans"/>
                <a:cs typeface="Open Sans"/>
                <a:sym typeface="Open Sans"/>
              </a:rPr>
              <a:t> was created.</a:t>
            </a:r>
            <a:endParaRPr b="1" sz="1200">
              <a:solidFill>
                <a:srgbClr val="1967D2"/>
              </a:solidFill>
              <a:latin typeface="Open Sans"/>
              <a:ea typeface="Open Sans"/>
              <a:cs typeface="Open Sans"/>
              <a:sym typeface="Open Sans"/>
            </a:endParaRPr>
          </a:p>
        </p:txBody>
      </p:sp>
      <p:sp>
        <p:nvSpPr>
          <p:cNvPr id="160" name="Google Shape;160;p40"/>
          <p:cNvSpPr txBox="1"/>
          <p:nvPr/>
        </p:nvSpPr>
        <p:spPr>
          <a:xfrm>
            <a:off x="212875" y="524350"/>
            <a:ext cx="2890500" cy="5541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en" sz="2400">
                <a:solidFill>
                  <a:srgbClr val="5F6368"/>
                </a:solidFill>
                <a:latin typeface="Open Sans"/>
                <a:ea typeface="Open Sans"/>
                <a:cs typeface="Open Sans"/>
                <a:sym typeface="Open Sans"/>
              </a:rPr>
              <a:t>Project overview</a:t>
            </a:r>
            <a:endParaRPr sz="2400">
              <a:solidFill>
                <a:srgbClr val="5F6368"/>
              </a:solidFill>
              <a:latin typeface="Open Sans"/>
              <a:ea typeface="Open Sans"/>
              <a:cs typeface="Open Sans"/>
              <a:sym typeface="Open Sans"/>
            </a:endParaRPr>
          </a:p>
        </p:txBody>
      </p:sp>
      <p:sp>
        <p:nvSpPr>
          <p:cNvPr id="161" name="Google Shape;161;p40"/>
          <p:cNvSpPr/>
          <p:nvPr/>
        </p:nvSpPr>
        <p:spPr>
          <a:xfrm>
            <a:off x="212875" y="1299400"/>
            <a:ext cx="513300" cy="5133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40"/>
          <p:cNvSpPr txBox="1"/>
          <p:nvPr/>
        </p:nvSpPr>
        <p:spPr>
          <a:xfrm>
            <a:off x="926275" y="3607860"/>
            <a:ext cx="3446100" cy="692700"/>
          </a:xfrm>
          <a:prstGeom prst="rect">
            <a:avLst/>
          </a:prstGeom>
          <a:noFill/>
          <a:ln>
            <a:noFill/>
          </a:ln>
        </p:spPr>
        <p:txBody>
          <a:bodyPr anchorCtr="0" anchor="t" bIns="91425" lIns="0" spcFirstLastPara="1" rIns="91425" wrap="square" tIns="91425">
            <a:spAutoFit/>
          </a:bodyPr>
          <a:lstStyle/>
          <a:p>
            <a:pPr indent="0" lvl="0" marL="0" rtl="0" algn="l">
              <a:lnSpc>
                <a:spcPct val="150000"/>
              </a:lnSpc>
              <a:spcBef>
                <a:spcPts val="0"/>
              </a:spcBef>
              <a:spcAft>
                <a:spcPts val="0"/>
              </a:spcAft>
              <a:buClr>
                <a:schemeClr val="dk1"/>
              </a:buClr>
              <a:buSzPts val="1100"/>
              <a:buFont typeface="Arial"/>
              <a:buNone/>
            </a:pPr>
            <a:r>
              <a:rPr lang="en">
                <a:solidFill>
                  <a:srgbClr val="4285F4"/>
                </a:solidFill>
                <a:latin typeface="Open Sans SemiBold"/>
                <a:ea typeface="Open Sans SemiBold"/>
                <a:cs typeface="Open Sans SemiBold"/>
                <a:sym typeface="Open Sans SemiBold"/>
              </a:rPr>
              <a:t>Project duration:</a:t>
            </a:r>
            <a:endParaRPr>
              <a:solidFill>
                <a:srgbClr val="1967D2"/>
              </a:solidFill>
              <a:latin typeface="Open Sans SemiBold"/>
              <a:ea typeface="Open Sans SemiBold"/>
              <a:cs typeface="Open Sans SemiBold"/>
              <a:sym typeface="Open Sans SemiBold"/>
            </a:endParaRPr>
          </a:p>
          <a:p>
            <a:pPr indent="0" lvl="0" marL="0" rtl="0" algn="l">
              <a:lnSpc>
                <a:spcPct val="150000"/>
              </a:lnSpc>
              <a:spcBef>
                <a:spcPts val="0"/>
              </a:spcBef>
              <a:spcAft>
                <a:spcPts val="0"/>
              </a:spcAft>
              <a:buClr>
                <a:schemeClr val="dk1"/>
              </a:buClr>
              <a:buSzPts val="1100"/>
              <a:buFont typeface="Arial"/>
              <a:buNone/>
            </a:pPr>
            <a:r>
              <a:rPr lang="en" sz="1200">
                <a:solidFill>
                  <a:srgbClr val="5F6368"/>
                </a:solidFill>
                <a:latin typeface="Open Sans"/>
                <a:ea typeface="Open Sans"/>
                <a:cs typeface="Open Sans"/>
                <a:sym typeface="Open Sans"/>
              </a:rPr>
              <a:t>Summer</a:t>
            </a:r>
            <a:r>
              <a:rPr lang="en" sz="1200">
                <a:solidFill>
                  <a:srgbClr val="5F6368"/>
                </a:solidFill>
                <a:latin typeface="Open Sans"/>
                <a:ea typeface="Open Sans"/>
                <a:cs typeface="Open Sans"/>
                <a:sym typeface="Open Sans"/>
              </a:rPr>
              <a:t> 2022</a:t>
            </a:r>
            <a:endParaRPr b="1" sz="1200">
              <a:solidFill>
                <a:srgbClr val="4285F4"/>
              </a:solidFill>
              <a:latin typeface="Open Sans"/>
              <a:ea typeface="Open Sans"/>
              <a:cs typeface="Open Sans"/>
              <a:sym typeface="Open Sans"/>
            </a:endParaRPr>
          </a:p>
        </p:txBody>
      </p:sp>
      <p:sp>
        <p:nvSpPr>
          <p:cNvPr id="163" name="Google Shape;163;p40"/>
          <p:cNvSpPr/>
          <p:nvPr/>
        </p:nvSpPr>
        <p:spPr>
          <a:xfrm>
            <a:off x="212875" y="3553985"/>
            <a:ext cx="513300" cy="5133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40"/>
          <p:cNvSpPr/>
          <p:nvPr/>
        </p:nvSpPr>
        <p:spPr>
          <a:xfrm>
            <a:off x="338588" y="3680236"/>
            <a:ext cx="261874" cy="260801"/>
          </a:xfrm>
          <a:custGeom>
            <a:rect b="b" l="l" r="r" t="t"/>
            <a:pathLst>
              <a:path extrusionOk="0" h="1045" w="1048">
                <a:moveTo>
                  <a:pt x="522" y="0"/>
                </a:moveTo>
                <a:cubicBezTo>
                  <a:pt x="234" y="0"/>
                  <a:pt x="0" y="234"/>
                  <a:pt x="0" y="522"/>
                </a:cubicBezTo>
                <a:cubicBezTo>
                  <a:pt x="0" y="810"/>
                  <a:pt x="234" y="1044"/>
                  <a:pt x="522" y="1044"/>
                </a:cubicBezTo>
                <a:cubicBezTo>
                  <a:pt x="810" y="1044"/>
                  <a:pt x="1044" y="810"/>
                  <a:pt x="1044" y="522"/>
                </a:cubicBezTo>
                <a:cubicBezTo>
                  <a:pt x="1047" y="234"/>
                  <a:pt x="812" y="0"/>
                  <a:pt x="522" y="0"/>
                </a:cubicBezTo>
                <a:close/>
                <a:moveTo>
                  <a:pt x="525" y="940"/>
                </a:moveTo>
                <a:cubicBezTo>
                  <a:pt x="293" y="940"/>
                  <a:pt x="107" y="754"/>
                  <a:pt x="107" y="522"/>
                </a:cubicBezTo>
                <a:cubicBezTo>
                  <a:pt x="107" y="291"/>
                  <a:pt x="293" y="104"/>
                  <a:pt x="525" y="104"/>
                </a:cubicBezTo>
                <a:cubicBezTo>
                  <a:pt x="756" y="104"/>
                  <a:pt x="942" y="290"/>
                  <a:pt x="942" y="522"/>
                </a:cubicBezTo>
                <a:cubicBezTo>
                  <a:pt x="942" y="753"/>
                  <a:pt x="753" y="940"/>
                  <a:pt x="525" y="940"/>
                </a:cubicBezTo>
                <a:close/>
                <a:moveTo>
                  <a:pt x="471" y="259"/>
                </a:moveTo>
                <a:lnTo>
                  <a:pt x="471" y="573"/>
                </a:lnTo>
                <a:lnTo>
                  <a:pt x="745" y="736"/>
                </a:lnTo>
                <a:lnTo>
                  <a:pt x="784" y="671"/>
                </a:lnTo>
                <a:lnTo>
                  <a:pt x="550" y="533"/>
                </a:lnTo>
                <a:lnTo>
                  <a:pt x="550" y="259"/>
                </a:lnTo>
                <a:lnTo>
                  <a:pt x="471" y="25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65" name="Google Shape;165;p40"/>
          <p:cNvSpPr/>
          <p:nvPr/>
        </p:nvSpPr>
        <p:spPr>
          <a:xfrm>
            <a:off x="305714" y="1447462"/>
            <a:ext cx="327623" cy="217176"/>
          </a:xfrm>
          <a:custGeom>
            <a:rect b="b" l="l" r="r" t="t"/>
            <a:pathLst>
              <a:path extrusionOk="0" h="765" w="1149">
                <a:moveTo>
                  <a:pt x="191" y="96"/>
                </a:moveTo>
                <a:lnTo>
                  <a:pt x="1052" y="96"/>
                </a:lnTo>
                <a:lnTo>
                  <a:pt x="1052" y="0"/>
                </a:lnTo>
                <a:lnTo>
                  <a:pt x="191" y="0"/>
                </a:lnTo>
                <a:cubicBezTo>
                  <a:pt x="138" y="0"/>
                  <a:pt x="95" y="42"/>
                  <a:pt x="95" y="96"/>
                </a:cubicBezTo>
                <a:lnTo>
                  <a:pt x="95" y="621"/>
                </a:lnTo>
                <a:lnTo>
                  <a:pt x="0" y="621"/>
                </a:lnTo>
                <a:lnTo>
                  <a:pt x="0" y="764"/>
                </a:lnTo>
                <a:lnTo>
                  <a:pt x="668" y="764"/>
                </a:lnTo>
                <a:lnTo>
                  <a:pt x="668" y="621"/>
                </a:lnTo>
                <a:lnTo>
                  <a:pt x="191" y="621"/>
                </a:lnTo>
                <a:lnTo>
                  <a:pt x="191" y="96"/>
                </a:lnTo>
                <a:close/>
                <a:moveTo>
                  <a:pt x="1100" y="189"/>
                </a:moveTo>
                <a:lnTo>
                  <a:pt x="812" y="189"/>
                </a:lnTo>
                <a:cubicBezTo>
                  <a:pt x="787" y="189"/>
                  <a:pt x="764" y="211"/>
                  <a:pt x="764" y="237"/>
                </a:cubicBezTo>
                <a:lnTo>
                  <a:pt x="764" y="714"/>
                </a:lnTo>
                <a:cubicBezTo>
                  <a:pt x="764" y="739"/>
                  <a:pt x="787" y="762"/>
                  <a:pt x="812" y="762"/>
                </a:cubicBezTo>
                <a:lnTo>
                  <a:pt x="1100" y="762"/>
                </a:lnTo>
                <a:cubicBezTo>
                  <a:pt x="1126" y="762"/>
                  <a:pt x="1148" y="739"/>
                  <a:pt x="1148" y="714"/>
                </a:cubicBezTo>
                <a:lnTo>
                  <a:pt x="1148" y="237"/>
                </a:lnTo>
                <a:cubicBezTo>
                  <a:pt x="1145" y="211"/>
                  <a:pt x="1126" y="189"/>
                  <a:pt x="1100" y="189"/>
                </a:cubicBezTo>
                <a:close/>
                <a:moveTo>
                  <a:pt x="1052" y="621"/>
                </a:moveTo>
                <a:lnTo>
                  <a:pt x="860" y="621"/>
                </a:lnTo>
                <a:lnTo>
                  <a:pt x="860" y="285"/>
                </a:lnTo>
                <a:lnTo>
                  <a:pt x="1052" y="285"/>
                </a:lnTo>
                <a:lnTo>
                  <a:pt x="1052" y="62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pic>
        <p:nvPicPr>
          <p:cNvPr id="166" name="Google Shape;166;p40" title="Final Design iPhone SE.mp4">
            <a:hlinkClick r:id="rId3"/>
          </p:cNvPr>
          <p:cNvPicPr preferRelativeResize="0"/>
          <p:nvPr/>
        </p:nvPicPr>
        <p:blipFill>
          <a:blip r:embed="rId4">
            <a:alphaModFix/>
          </a:blip>
          <a:stretch>
            <a:fillRect/>
          </a:stretch>
        </p:blipFill>
        <p:spPr>
          <a:xfrm>
            <a:off x="4047400" y="788525"/>
            <a:ext cx="5096600" cy="3822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58"/>
          <p:cNvSpPr txBox="1"/>
          <p:nvPr/>
        </p:nvSpPr>
        <p:spPr>
          <a:xfrm>
            <a:off x="517675" y="524350"/>
            <a:ext cx="7000800" cy="5541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en" sz="2400">
                <a:solidFill>
                  <a:srgbClr val="5F6368"/>
                </a:solidFill>
                <a:latin typeface="Open Sans"/>
                <a:ea typeface="Open Sans"/>
                <a:cs typeface="Open Sans"/>
                <a:sym typeface="Open Sans"/>
              </a:rPr>
              <a:t>Accessibility </a:t>
            </a:r>
            <a:r>
              <a:rPr lang="en" sz="2400">
                <a:solidFill>
                  <a:srgbClr val="5F6368"/>
                </a:solidFill>
                <a:latin typeface="Open Sans"/>
                <a:ea typeface="Open Sans"/>
                <a:cs typeface="Open Sans"/>
                <a:sym typeface="Open Sans"/>
              </a:rPr>
              <a:t>considerations</a:t>
            </a:r>
            <a:endParaRPr sz="2400">
              <a:solidFill>
                <a:srgbClr val="5F6368"/>
              </a:solidFill>
              <a:latin typeface="Open Sans"/>
              <a:ea typeface="Open Sans"/>
              <a:cs typeface="Open Sans"/>
              <a:sym typeface="Open Sans"/>
            </a:endParaRPr>
          </a:p>
        </p:txBody>
      </p:sp>
      <p:sp>
        <p:nvSpPr>
          <p:cNvPr id="337" name="Google Shape;337;p58"/>
          <p:cNvSpPr/>
          <p:nvPr/>
        </p:nvSpPr>
        <p:spPr>
          <a:xfrm>
            <a:off x="517675" y="1472325"/>
            <a:ext cx="2436300" cy="31743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58"/>
          <p:cNvSpPr txBox="1"/>
          <p:nvPr/>
        </p:nvSpPr>
        <p:spPr>
          <a:xfrm>
            <a:off x="711325" y="1917800"/>
            <a:ext cx="2049000" cy="1218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200">
                <a:solidFill>
                  <a:srgbClr val="5F6368"/>
                </a:solidFill>
                <a:latin typeface="Open Sans"/>
                <a:ea typeface="Open Sans"/>
                <a:cs typeface="Open Sans"/>
                <a:sym typeface="Open Sans"/>
              </a:rPr>
              <a:t>Using the “Coolers” App, I tested the color combination for all types of color blindness and other vision issues.</a:t>
            </a:r>
            <a:endParaRPr sz="1200"/>
          </a:p>
        </p:txBody>
      </p:sp>
      <p:sp>
        <p:nvSpPr>
          <p:cNvPr id="339" name="Google Shape;339;p58"/>
          <p:cNvSpPr/>
          <p:nvPr/>
        </p:nvSpPr>
        <p:spPr>
          <a:xfrm>
            <a:off x="3175275" y="1472325"/>
            <a:ext cx="2436300" cy="31743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58"/>
          <p:cNvSpPr txBox="1"/>
          <p:nvPr/>
        </p:nvSpPr>
        <p:spPr>
          <a:xfrm>
            <a:off x="3368925" y="1917800"/>
            <a:ext cx="2049000" cy="1218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200">
                <a:solidFill>
                  <a:srgbClr val="5F6368"/>
                </a:solidFill>
                <a:latin typeface="Open Sans"/>
                <a:ea typeface="Open Sans"/>
                <a:cs typeface="Open Sans"/>
                <a:sym typeface="Open Sans"/>
              </a:rPr>
              <a:t>Understanding most users are in crisis is important. For that reason, safety planning is </a:t>
            </a:r>
            <a:r>
              <a:rPr lang="en" sz="1200">
                <a:solidFill>
                  <a:srgbClr val="5F6368"/>
                </a:solidFill>
                <a:latin typeface="Open Sans"/>
                <a:ea typeface="Open Sans"/>
                <a:cs typeface="Open Sans"/>
                <a:sym typeface="Open Sans"/>
              </a:rPr>
              <a:t>emphasized</a:t>
            </a:r>
            <a:r>
              <a:rPr lang="en" sz="1200">
                <a:solidFill>
                  <a:srgbClr val="5F6368"/>
                </a:solidFill>
                <a:latin typeface="Open Sans"/>
                <a:ea typeface="Open Sans"/>
                <a:cs typeface="Open Sans"/>
                <a:sym typeface="Open Sans"/>
              </a:rPr>
              <a:t>. </a:t>
            </a:r>
            <a:endParaRPr sz="1200"/>
          </a:p>
        </p:txBody>
      </p:sp>
      <p:sp>
        <p:nvSpPr>
          <p:cNvPr id="341" name="Google Shape;341;p58"/>
          <p:cNvSpPr/>
          <p:nvPr/>
        </p:nvSpPr>
        <p:spPr>
          <a:xfrm>
            <a:off x="5832875" y="1472325"/>
            <a:ext cx="2436300" cy="31743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58"/>
          <p:cNvSpPr txBox="1"/>
          <p:nvPr/>
        </p:nvSpPr>
        <p:spPr>
          <a:xfrm>
            <a:off x="6026525" y="1917800"/>
            <a:ext cx="2049000" cy="1431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200">
                <a:solidFill>
                  <a:srgbClr val="5F6368"/>
                </a:solidFill>
                <a:latin typeface="Open Sans"/>
                <a:ea typeface="Open Sans"/>
                <a:cs typeface="Open Sans"/>
                <a:sym typeface="Open Sans"/>
              </a:rPr>
              <a:t>Also, being in a crisis means memory will not function normally, this is why there is a save option and you can still save and be </a:t>
            </a:r>
            <a:r>
              <a:rPr lang="en" sz="1200">
                <a:solidFill>
                  <a:srgbClr val="5F6368"/>
                </a:solidFill>
                <a:latin typeface="Open Sans"/>
                <a:ea typeface="Open Sans"/>
                <a:cs typeface="Open Sans"/>
                <a:sym typeface="Open Sans"/>
              </a:rPr>
              <a:t>anonymous</a:t>
            </a:r>
            <a:r>
              <a:rPr lang="en" sz="1200">
                <a:solidFill>
                  <a:srgbClr val="5F6368"/>
                </a:solidFill>
                <a:latin typeface="Open Sans"/>
                <a:ea typeface="Open Sans"/>
                <a:cs typeface="Open Sans"/>
                <a:sym typeface="Open Sans"/>
              </a:rPr>
              <a:t>. </a:t>
            </a:r>
            <a:endParaRPr sz="1200"/>
          </a:p>
        </p:txBody>
      </p:sp>
      <p:sp>
        <p:nvSpPr>
          <p:cNvPr id="343" name="Google Shape;343;p58"/>
          <p:cNvSpPr/>
          <p:nvPr/>
        </p:nvSpPr>
        <p:spPr>
          <a:xfrm>
            <a:off x="1479175" y="1233971"/>
            <a:ext cx="513300" cy="513300"/>
          </a:xfrm>
          <a:prstGeom prst="ellipse">
            <a:avLst/>
          </a:prstGeom>
          <a:solidFill>
            <a:srgbClr val="34A853"/>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2200">
                <a:solidFill>
                  <a:srgbClr val="FFFFFF"/>
                </a:solidFill>
                <a:latin typeface="Google Sans Medium"/>
                <a:ea typeface="Google Sans Medium"/>
                <a:cs typeface="Google Sans Medium"/>
                <a:sym typeface="Google Sans Medium"/>
              </a:rPr>
              <a:t>1</a:t>
            </a:r>
            <a:endParaRPr sz="2200">
              <a:solidFill>
                <a:srgbClr val="FFFFFF"/>
              </a:solidFill>
              <a:latin typeface="Google Sans Medium"/>
              <a:ea typeface="Google Sans Medium"/>
              <a:cs typeface="Google Sans Medium"/>
              <a:sym typeface="Google Sans Medium"/>
            </a:endParaRPr>
          </a:p>
        </p:txBody>
      </p:sp>
      <p:sp>
        <p:nvSpPr>
          <p:cNvPr id="344" name="Google Shape;344;p58"/>
          <p:cNvSpPr/>
          <p:nvPr/>
        </p:nvSpPr>
        <p:spPr>
          <a:xfrm>
            <a:off x="4136775" y="1233971"/>
            <a:ext cx="513300" cy="513300"/>
          </a:xfrm>
          <a:prstGeom prst="ellipse">
            <a:avLst/>
          </a:prstGeom>
          <a:solidFill>
            <a:srgbClr val="34A853"/>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2200">
                <a:solidFill>
                  <a:srgbClr val="FFFFFF"/>
                </a:solidFill>
                <a:latin typeface="Google Sans Medium"/>
                <a:ea typeface="Google Sans Medium"/>
                <a:cs typeface="Google Sans Medium"/>
                <a:sym typeface="Google Sans Medium"/>
              </a:rPr>
              <a:t>2</a:t>
            </a:r>
            <a:endParaRPr sz="2200">
              <a:solidFill>
                <a:srgbClr val="FFFFFF"/>
              </a:solidFill>
              <a:latin typeface="Google Sans Medium"/>
              <a:ea typeface="Google Sans Medium"/>
              <a:cs typeface="Google Sans Medium"/>
              <a:sym typeface="Google Sans Medium"/>
            </a:endParaRPr>
          </a:p>
        </p:txBody>
      </p:sp>
      <p:sp>
        <p:nvSpPr>
          <p:cNvPr id="345" name="Google Shape;345;p58"/>
          <p:cNvSpPr/>
          <p:nvPr/>
        </p:nvSpPr>
        <p:spPr>
          <a:xfrm>
            <a:off x="6794375" y="1233971"/>
            <a:ext cx="513300" cy="513300"/>
          </a:xfrm>
          <a:prstGeom prst="ellipse">
            <a:avLst/>
          </a:prstGeom>
          <a:solidFill>
            <a:srgbClr val="34A853"/>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2200">
                <a:solidFill>
                  <a:srgbClr val="FFFFFF"/>
                </a:solidFill>
                <a:latin typeface="Google Sans Medium"/>
                <a:ea typeface="Google Sans Medium"/>
                <a:cs typeface="Google Sans Medium"/>
                <a:sym typeface="Google Sans Medium"/>
              </a:rPr>
              <a:t>3</a:t>
            </a:r>
            <a:endParaRPr sz="2200">
              <a:solidFill>
                <a:srgbClr val="FFFFFF"/>
              </a:solidFill>
              <a:latin typeface="Google Sans Medium"/>
              <a:ea typeface="Google Sans Medium"/>
              <a:cs typeface="Google Sans Medium"/>
              <a:sym typeface="Google Sans Medium"/>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285F4"/>
        </a:solidFill>
      </p:bgPr>
    </p:bg>
    <p:spTree>
      <p:nvGrpSpPr>
        <p:cNvPr id="349" name="Shape 349"/>
        <p:cNvGrpSpPr/>
        <p:nvPr/>
      </p:nvGrpSpPr>
      <p:grpSpPr>
        <a:xfrm>
          <a:off x="0" y="0"/>
          <a:ext cx="0" cy="0"/>
          <a:chOff x="0" y="0"/>
          <a:chExt cx="0" cy="0"/>
        </a:xfrm>
      </p:grpSpPr>
      <p:sp>
        <p:nvSpPr>
          <p:cNvPr id="350" name="Google Shape;350;p59"/>
          <p:cNvSpPr txBox="1"/>
          <p:nvPr/>
        </p:nvSpPr>
        <p:spPr>
          <a:xfrm>
            <a:off x="3721275" y="2210100"/>
            <a:ext cx="2865900" cy="723300"/>
          </a:xfrm>
          <a:prstGeom prst="rect">
            <a:avLst/>
          </a:prstGeom>
          <a:noFill/>
          <a:ln>
            <a:noFill/>
          </a:ln>
        </p:spPr>
        <p:txBody>
          <a:bodyPr anchorCtr="0" anchor="t" bIns="91425" lIns="91425" spcFirstLastPara="1" rIns="91425" wrap="square" tIns="91425">
            <a:spAutoFit/>
          </a:bodyPr>
          <a:lstStyle/>
          <a:p>
            <a:pPr indent="-317500" lvl="0" marL="457200" rtl="0" algn="l">
              <a:lnSpc>
                <a:spcPct val="150000"/>
              </a:lnSpc>
              <a:spcBef>
                <a:spcPts val="0"/>
              </a:spcBef>
              <a:spcAft>
                <a:spcPts val="0"/>
              </a:spcAft>
              <a:buClr>
                <a:srgbClr val="FFFFFF"/>
              </a:buClr>
              <a:buSzPts val="1400"/>
              <a:buFont typeface="Open Sans"/>
              <a:buChar char="●"/>
            </a:pPr>
            <a:r>
              <a:rPr lang="en">
                <a:solidFill>
                  <a:srgbClr val="FFFFFF"/>
                </a:solidFill>
                <a:latin typeface="Open Sans"/>
                <a:ea typeface="Open Sans"/>
                <a:cs typeface="Open Sans"/>
                <a:sym typeface="Open Sans"/>
              </a:rPr>
              <a:t>Information architecture</a:t>
            </a:r>
            <a:endParaRPr>
              <a:solidFill>
                <a:srgbClr val="FFFFFF"/>
              </a:solidFill>
              <a:latin typeface="Open Sans"/>
              <a:ea typeface="Open Sans"/>
              <a:cs typeface="Open Sans"/>
              <a:sym typeface="Open Sans"/>
            </a:endParaRPr>
          </a:p>
          <a:p>
            <a:pPr indent="-317500" lvl="0" marL="457200" rtl="0" algn="l">
              <a:lnSpc>
                <a:spcPct val="150000"/>
              </a:lnSpc>
              <a:spcBef>
                <a:spcPts val="0"/>
              </a:spcBef>
              <a:spcAft>
                <a:spcPts val="0"/>
              </a:spcAft>
              <a:buClr>
                <a:srgbClr val="FFFFFF"/>
              </a:buClr>
              <a:buSzPts val="1400"/>
              <a:buFont typeface="Open Sans"/>
              <a:buChar char="●"/>
            </a:pPr>
            <a:r>
              <a:rPr lang="en">
                <a:solidFill>
                  <a:srgbClr val="FFFFFF"/>
                </a:solidFill>
                <a:latin typeface="Open Sans"/>
                <a:ea typeface="Open Sans"/>
                <a:cs typeface="Open Sans"/>
                <a:sym typeface="Open Sans"/>
              </a:rPr>
              <a:t>Responsive design</a:t>
            </a:r>
            <a:endParaRPr>
              <a:solidFill>
                <a:srgbClr val="FFFFFF"/>
              </a:solidFill>
              <a:latin typeface="Open Sans"/>
              <a:ea typeface="Open Sans"/>
              <a:cs typeface="Open Sans"/>
              <a:sym typeface="Open Sans"/>
            </a:endParaRPr>
          </a:p>
        </p:txBody>
      </p:sp>
      <p:sp>
        <p:nvSpPr>
          <p:cNvPr id="351" name="Google Shape;351;p59"/>
          <p:cNvSpPr txBox="1"/>
          <p:nvPr/>
        </p:nvSpPr>
        <p:spPr>
          <a:xfrm>
            <a:off x="-468875" y="2294700"/>
            <a:ext cx="3704400" cy="5541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rPr lang="en" sz="2400">
                <a:solidFill>
                  <a:srgbClr val="FFFFFF"/>
                </a:solidFill>
                <a:latin typeface="Open Sans"/>
                <a:ea typeface="Open Sans"/>
                <a:cs typeface="Open Sans"/>
                <a:sym typeface="Open Sans"/>
              </a:rPr>
              <a:t>Responsive Design</a:t>
            </a:r>
            <a:endParaRPr sz="2400">
              <a:solidFill>
                <a:srgbClr val="FFFFFF"/>
              </a:solidFill>
              <a:latin typeface="Open Sans"/>
              <a:ea typeface="Open Sans"/>
              <a:cs typeface="Open Sans"/>
              <a:sym typeface="Open Sans"/>
            </a:endParaRPr>
          </a:p>
        </p:txBody>
      </p:sp>
      <p:cxnSp>
        <p:nvCxnSpPr>
          <p:cNvPr id="352" name="Google Shape;352;p59"/>
          <p:cNvCxnSpPr/>
          <p:nvPr/>
        </p:nvCxnSpPr>
        <p:spPr>
          <a:xfrm>
            <a:off x="3460100" y="1032150"/>
            <a:ext cx="36600" cy="3079200"/>
          </a:xfrm>
          <a:prstGeom prst="straightConnector1">
            <a:avLst/>
          </a:prstGeom>
          <a:noFill/>
          <a:ln cap="flat" cmpd="sng" w="19050">
            <a:solidFill>
              <a:srgbClr val="FFFFFF"/>
            </a:solidFill>
            <a:prstDash val="solid"/>
            <a:round/>
            <a:headEnd len="med" w="med" type="none"/>
            <a:tailEnd len="med" w="med"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60"/>
          <p:cNvSpPr txBox="1"/>
          <p:nvPr/>
        </p:nvSpPr>
        <p:spPr>
          <a:xfrm>
            <a:off x="517675" y="524350"/>
            <a:ext cx="7000800" cy="5541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en" sz="2400">
                <a:solidFill>
                  <a:srgbClr val="5F6368"/>
                </a:solidFill>
                <a:latin typeface="Open Sans"/>
                <a:ea typeface="Open Sans"/>
                <a:cs typeface="Open Sans"/>
                <a:sym typeface="Open Sans"/>
              </a:rPr>
              <a:t>Sitemap</a:t>
            </a:r>
            <a:endParaRPr sz="2400">
              <a:solidFill>
                <a:srgbClr val="5F6368"/>
              </a:solidFill>
              <a:latin typeface="Open Sans"/>
              <a:ea typeface="Open Sans"/>
              <a:cs typeface="Open Sans"/>
              <a:sym typeface="Open Sans"/>
            </a:endParaRPr>
          </a:p>
        </p:txBody>
      </p:sp>
      <p:sp>
        <p:nvSpPr>
          <p:cNvPr id="358" name="Google Shape;358;p60"/>
          <p:cNvSpPr txBox="1"/>
          <p:nvPr/>
        </p:nvSpPr>
        <p:spPr>
          <a:xfrm>
            <a:off x="1909825" y="439750"/>
            <a:ext cx="7234200" cy="723300"/>
          </a:xfrm>
          <a:prstGeom prst="rect">
            <a:avLst/>
          </a:prstGeom>
          <a:noFill/>
          <a:ln>
            <a:noFill/>
          </a:ln>
        </p:spPr>
        <p:txBody>
          <a:bodyPr anchorCtr="0" anchor="t" bIns="91425" lIns="0" spcFirstLastPara="1" rIns="91425" wrap="square" tIns="91425">
            <a:spAutoFit/>
          </a:bodyPr>
          <a:lstStyle/>
          <a:p>
            <a:pPr indent="0" lvl="0" marL="0" rtl="0" algn="l">
              <a:lnSpc>
                <a:spcPct val="150000"/>
              </a:lnSpc>
              <a:spcBef>
                <a:spcPts val="0"/>
              </a:spcBef>
              <a:spcAft>
                <a:spcPts val="0"/>
              </a:spcAft>
              <a:buClr>
                <a:schemeClr val="dk1"/>
              </a:buClr>
              <a:buSzPts val="1100"/>
              <a:buFont typeface="Arial"/>
              <a:buNone/>
            </a:pPr>
            <a:r>
              <a:rPr lang="en">
                <a:solidFill>
                  <a:srgbClr val="5F6368"/>
                </a:solidFill>
                <a:latin typeface="Open Sans"/>
                <a:ea typeface="Open Sans"/>
                <a:cs typeface="Open Sans"/>
                <a:sym typeface="Open Sans"/>
              </a:rPr>
              <a:t>The sitemap I created shows how overwhelming the amount of information can be for users/DV survivors. Hence, the simplicity of the app/website.</a:t>
            </a:r>
            <a:endParaRPr/>
          </a:p>
        </p:txBody>
      </p:sp>
      <p:pic>
        <p:nvPicPr>
          <p:cNvPr id="359" name="Google Shape;359;p60"/>
          <p:cNvPicPr preferRelativeResize="0"/>
          <p:nvPr/>
        </p:nvPicPr>
        <p:blipFill>
          <a:blip r:embed="rId3">
            <a:alphaModFix/>
          </a:blip>
          <a:stretch>
            <a:fillRect/>
          </a:stretch>
        </p:blipFill>
        <p:spPr>
          <a:xfrm>
            <a:off x="25" y="1315450"/>
            <a:ext cx="9143998" cy="33021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61"/>
          <p:cNvSpPr txBox="1"/>
          <p:nvPr/>
        </p:nvSpPr>
        <p:spPr>
          <a:xfrm>
            <a:off x="517675" y="295750"/>
            <a:ext cx="7000800" cy="5541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en" sz="2400">
                <a:solidFill>
                  <a:srgbClr val="5F6368"/>
                </a:solidFill>
                <a:latin typeface="Open Sans"/>
                <a:ea typeface="Open Sans"/>
                <a:cs typeface="Open Sans"/>
                <a:sym typeface="Open Sans"/>
              </a:rPr>
              <a:t>Responsive designs</a:t>
            </a:r>
            <a:endParaRPr sz="2400">
              <a:solidFill>
                <a:srgbClr val="5F6368"/>
              </a:solidFill>
              <a:latin typeface="Open Sans"/>
              <a:ea typeface="Open Sans"/>
              <a:cs typeface="Open Sans"/>
              <a:sym typeface="Open Sans"/>
            </a:endParaRPr>
          </a:p>
        </p:txBody>
      </p:sp>
      <p:sp>
        <p:nvSpPr>
          <p:cNvPr id="365" name="Google Shape;365;p61"/>
          <p:cNvSpPr txBox="1"/>
          <p:nvPr/>
        </p:nvSpPr>
        <p:spPr>
          <a:xfrm>
            <a:off x="3446975" y="372700"/>
            <a:ext cx="5658900" cy="400200"/>
          </a:xfrm>
          <a:prstGeom prst="rect">
            <a:avLst/>
          </a:prstGeom>
          <a:noFill/>
          <a:ln>
            <a:noFill/>
          </a:ln>
        </p:spPr>
        <p:txBody>
          <a:bodyPr anchorCtr="0" anchor="t" bIns="91425" lIns="0" spcFirstLastPara="1" rIns="91425" wrap="square" tIns="91425">
            <a:spAutoFit/>
          </a:bodyPr>
          <a:lstStyle/>
          <a:p>
            <a:pPr indent="0" lvl="0" marL="0" rtl="0" algn="l">
              <a:lnSpc>
                <a:spcPct val="150000"/>
              </a:lnSpc>
              <a:spcBef>
                <a:spcPts val="0"/>
              </a:spcBef>
              <a:spcAft>
                <a:spcPts val="0"/>
              </a:spcAft>
              <a:buClr>
                <a:schemeClr val="dk1"/>
              </a:buClr>
              <a:buSzPts val="1100"/>
              <a:buFont typeface="Arial"/>
              <a:buNone/>
            </a:pPr>
            <a:r>
              <a:rPr lang="en">
                <a:solidFill>
                  <a:srgbClr val="5F6368"/>
                </a:solidFill>
                <a:latin typeface="Open Sans"/>
                <a:ea typeface="Open Sans"/>
                <a:cs typeface="Open Sans"/>
                <a:sym typeface="Open Sans"/>
              </a:rPr>
              <a:t>Main User Flow for a Mobile Website created for iPhone 11Pro Max</a:t>
            </a:r>
            <a:endParaRPr/>
          </a:p>
        </p:txBody>
      </p:sp>
      <p:pic>
        <p:nvPicPr>
          <p:cNvPr id="366" name="Google Shape;366;p61" title="Final Design iPhone 11 Pro Max.mp4">
            <a:hlinkClick r:id="rId3"/>
          </p:cNvPr>
          <p:cNvPicPr preferRelativeResize="0"/>
          <p:nvPr/>
        </p:nvPicPr>
        <p:blipFill>
          <a:blip r:embed="rId4">
            <a:alphaModFix/>
          </a:blip>
          <a:stretch>
            <a:fillRect/>
          </a:stretch>
        </p:blipFill>
        <p:spPr>
          <a:xfrm>
            <a:off x="1939666" y="1194975"/>
            <a:ext cx="5264668" cy="3948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1000"/>
                                        <p:tgtEl>
                                          <p:spTgt spid="3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62"/>
          <p:cNvSpPr txBox="1"/>
          <p:nvPr/>
        </p:nvSpPr>
        <p:spPr>
          <a:xfrm>
            <a:off x="517675" y="219550"/>
            <a:ext cx="7000800" cy="5541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en" sz="2400">
                <a:solidFill>
                  <a:srgbClr val="5F6368"/>
                </a:solidFill>
                <a:latin typeface="Open Sans"/>
                <a:ea typeface="Open Sans"/>
                <a:cs typeface="Open Sans"/>
                <a:sym typeface="Open Sans"/>
              </a:rPr>
              <a:t>Responsive designs</a:t>
            </a:r>
            <a:endParaRPr sz="2400">
              <a:solidFill>
                <a:srgbClr val="5F6368"/>
              </a:solidFill>
              <a:latin typeface="Open Sans"/>
              <a:ea typeface="Open Sans"/>
              <a:cs typeface="Open Sans"/>
              <a:sym typeface="Open Sans"/>
            </a:endParaRPr>
          </a:p>
        </p:txBody>
      </p:sp>
      <p:sp>
        <p:nvSpPr>
          <p:cNvPr id="372" name="Google Shape;372;p62"/>
          <p:cNvSpPr txBox="1"/>
          <p:nvPr/>
        </p:nvSpPr>
        <p:spPr>
          <a:xfrm>
            <a:off x="3446975" y="296500"/>
            <a:ext cx="5658900" cy="400200"/>
          </a:xfrm>
          <a:prstGeom prst="rect">
            <a:avLst/>
          </a:prstGeom>
          <a:noFill/>
          <a:ln>
            <a:noFill/>
          </a:ln>
        </p:spPr>
        <p:txBody>
          <a:bodyPr anchorCtr="0" anchor="t" bIns="91425" lIns="0" spcFirstLastPara="1" rIns="91425" wrap="square" tIns="91425">
            <a:spAutoFit/>
          </a:bodyPr>
          <a:lstStyle/>
          <a:p>
            <a:pPr indent="0" lvl="0" marL="0" rtl="0" algn="l">
              <a:lnSpc>
                <a:spcPct val="150000"/>
              </a:lnSpc>
              <a:spcBef>
                <a:spcPts val="0"/>
              </a:spcBef>
              <a:spcAft>
                <a:spcPts val="0"/>
              </a:spcAft>
              <a:buClr>
                <a:schemeClr val="dk1"/>
              </a:buClr>
              <a:buSzPts val="1100"/>
              <a:buFont typeface="Arial"/>
              <a:buNone/>
            </a:pPr>
            <a:r>
              <a:rPr lang="en">
                <a:solidFill>
                  <a:srgbClr val="5F6368"/>
                </a:solidFill>
                <a:latin typeface="Open Sans"/>
                <a:ea typeface="Open Sans"/>
                <a:cs typeface="Open Sans"/>
                <a:sym typeface="Open Sans"/>
              </a:rPr>
              <a:t>Main User Flow for a Responsive Website created for iPad Pro 12.9</a:t>
            </a:r>
            <a:endParaRPr/>
          </a:p>
        </p:txBody>
      </p:sp>
      <p:pic>
        <p:nvPicPr>
          <p:cNvPr id="373" name="Google Shape;373;p62" title="Final Design iPad Pro 12.9.mp4">
            <a:hlinkClick r:id="rId3"/>
          </p:cNvPr>
          <p:cNvPicPr preferRelativeResize="0"/>
          <p:nvPr/>
        </p:nvPicPr>
        <p:blipFill>
          <a:blip r:embed="rId4">
            <a:alphaModFix/>
          </a:blip>
          <a:stretch>
            <a:fillRect/>
          </a:stretch>
        </p:blipFill>
        <p:spPr>
          <a:xfrm>
            <a:off x="1709567" y="845549"/>
            <a:ext cx="5724866" cy="42936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1000"/>
                                        <p:tgtEl>
                                          <p:spTgt spid="3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F6368"/>
        </a:solidFill>
      </p:bgPr>
    </p:bg>
    <p:spTree>
      <p:nvGrpSpPr>
        <p:cNvPr id="377" name="Shape 377"/>
        <p:cNvGrpSpPr/>
        <p:nvPr/>
      </p:nvGrpSpPr>
      <p:grpSpPr>
        <a:xfrm>
          <a:off x="0" y="0"/>
          <a:ext cx="0" cy="0"/>
          <a:chOff x="0" y="0"/>
          <a:chExt cx="0" cy="0"/>
        </a:xfrm>
      </p:grpSpPr>
      <p:sp>
        <p:nvSpPr>
          <p:cNvPr id="378" name="Google Shape;378;p63"/>
          <p:cNvSpPr txBox="1"/>
          <p:nvPr/>
        </p:nvSpPr>
        <p:spPr>
          <a:xfrm>
            <a:off x="3721275" y="2210100"/>
            <a:ext cx="2275500" cy="723300"/>
          </a:xfrm>
          <a:prstGeom prst="rect">
            <a:avLst/>
          </a:prstGeom>
          <a:noFill/>
          <a:ln>
            <a:noFill/>
          </a:ln>
        </p:spPr>
        <p:txBody>
          <a:bodyPr anchorCtr="0" anchor="t" bIns="91425" lIns="91425" spcFirstLastPara="1" rIns="91425" wrap="square" tIns="91425">
            <a:spAutoFit/>
          </a:bodyPr>
          <a:lstStyle/>
          <a:p>
            <a:pPr indent="-317500" lvl="0" marL="457200" rtl="0" algn="l">
              <a:lnSpc>
                <a:spcPct val="150000"/>
              </a:lnSpc>
              <a:spcBef>
                <a:spcPts val="0"/>
              </a:spcBef>
              <a:spcAft>
                <a:spcPts val="0"/>
              </a:spcAft>
              <a:buClr>
                <a:srgbClr val="FFFFFF"/>
              </a:buClr>
              <a:buSzPts val="1400"/>
              <a:buFont typeface="Open Sans"/>
              <a:buChar char="●"/>
            </a:pPr>
            <a:r>
              <a:rPr lang="en">
                <a:solidFill>
                  <a:srgbClr val="FFFFFF"/>
                </a:solidFill>
                <a:latin typeface="Open Sans"/>
                <a:ea typeface="Open Sans"/>
                <a:cs typeface="Open Sans"/>
                <a:sym typeface="Open Sans"/>
              </a:rPr>
              <a:t>Takeaways</a:t>
            </a:r>
            <a:endParaRPr>
              <a:solidFill>
                <a:srgbClr val="FFFFFF"/>
              </a:solidFill>
              <a:latin typeface="Open Sans"/>
              <a:ea typeface="Open Sans"/>
              <a:cs typeface="Open Sans"/>
              <a:sym typeface="Open Sans"/>
            </a:endParaRPr>
          </a:p>
          <a:p>
            <a:pPr indent="-317500" lvl="0" marL="457200" rtl="0" algn="l">
              <a:lnSpc>
                <a:spcPct val="150000"/>
              </a:lnSpc>
              <a:spcBef>
                <a:spcPts val="0"/>
              </a:spcBef>
              <a:spcAft>
                <a:spcPts val="0"/>
              </a:spcAft>
              <a:buClr>
                <a:srgbClr val="FFFFFF"/>
              </a:buClr>
              <a:buSzPts val="1400"/>
              <a:buFont typeface="Open Sans"/>
              <a:buChar char="●"/>
            </a:pPr>
            <a:r>
              <a:rPr lang="en">
                <a:solidFill>
                  <a:srgbClr val="FFFFFF"/>
                </a:solidFill>
                <a:latin typeface="Open Sans"/>
                <a:ea typeface="Open Sans"/>
                <a:cs typeface="Open Sans"/>
                <a:sym typeface="Open Sans"/>
              </a:rPr>
              <a:t>Next steps</a:t>
            </a:r>
            <a:endParaRPr>
              <a:solidFill>
                <a:srgbClr val="FFFFFF"/>
              </a:solidFill>
              <a:latin typeface="Open Sans"/>
              <a:ea typeface="Open Sans"/>
              <a:cs typeface="Open Sans"/>
              <a:sym typeface="Open Sans"/>
            </a:endParaRPr>
          </a:p>
        </p:txBody>
      </p:sp>
      <p:sp>
        <p:nvSpPr>
          <p:cNvPr id="379" name="Google Shape;379;p63"/>
          <p:cNvSpPr txBox="1"/>
          <p:nvPr/>
        </p:nvSpPr>
        <p:spPr>
          <a:xfrm>
            <a:off x="-468875" y="2294700"/>
            <a:ext cx="3704400" cy="5541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rPr lang="en" sz="2400">
                <a:solidFill>
                  <a:srgbClr val="FFFFFF"/>
                </a:solidFill>
                <a:latin typeface="Open Sans"/>
                <a:ea typeface="Open Sans"/>
                <a:cs typeface="Open Sans"/>
                <a:sym typeface="Open Sans"/>
              </a:rPr>
              <a:t>Going forward</a:t>
            </a:r>
            <a:endParaRPr sz="2400">
              <a:solidFill>
                <a:srgbClr val="FFFFFF"/>
              </a:solidFill>
              <a:latin typeface="Open Sans"/>
              <a:ea typeface="Open Sans"/>
              <a:cs typeface="Open Sans"/>
              <a:sym typeface="Open Sans"/>
            </a:endParaRPr>
          </a:p>
        </p:txBody>
      </p:sp>
      <p:cxnSp>
        <p:nvCxnSpPr>
          <p:cNvPr id="380" name="Google Shape;380;p63"/>
          <p:cNvCxnSpPr/>
          <p:nvPr/>
        </p:nvCxnSpPr>
        <p:spPr>
          <a:xfrm>
            <a:off x="3460100" y="1032150"/>
            <a:ext cx="36600" cy="3079200"/>
          </a:xfrm>
          <a:prstGeom prst="straightConnector1">
            <a:avLst/>
          </a:prstGeom>
          <a:noFill/>
          <a:ln cap="flat" cmpd="sng" w="19050">
            <a:solidFill>
              <a:srgbClr val="FFFFFF"/>
            </a:solidFill>
            <a:prstDash val="solid"/>
            <a:round/>
            <a:headEnd len="med" w="med" type="none"/>
            <a:tailEnd len="med" w="med" type="non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64"/>
          <p:cNvSpPr txBox="1"/>
          <p:nvPr/>
        </p:nvSpPr>
        <p:spPr>
          <a:xfrm>
            <a:off x="517675" y="524338"/>
            <a:ext cx="4931100" cy="5541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en" sz="2400">
                <a:solidFill>
                  <a:srgbClr val="5F6368"/>
                </a:solidFill>
                <a:latin typeface="Open Sans"/>
                <a:ea typeface="Open Sans"/>
                <a:cs typeface="Open Sans"/>
                <a:sym typeface="Open Sans"/>
              </a:rPr>
              <a:t>Takeaways</a:t>
            </a:r>
            <a:endParaRPr sz="2400">
              <a:solidFill>
                <a:srgbClr val="5F6368"/>
              </a:solidFill>
              <a:latin typeface="Open Sans"/>
              <a:ea typeface="Open Sans"/>
              <a:cs typeface="Open Sans"/>
              <a:sym typeface="Open Sans"/>
            </a:endParaRPr>
          </a:p>
        </p:txBody>
      </p:sp>
      <p:sp>
        <p:nvSpPr>
          <p:cNvPr id="386" name="Google Shape;386;p64"/>
          <p:cNvSpPr txBox="1"/>
          <p:nvPr/>
        </p:nvSpPr>
        <p:spPr>
          <a:xfrm>
            <a:off x="539600" y="2237975"/>
            <a:ext cx="3446100" cy="2909100"/>
          </a:xfrm>
          <a:prstGeom prst="rect">
            <a:avLst/>
          </a:prstGeom>
          <a:noFill/>
          <a:ln>
            <a:noFill/>
          </a:ln>
        </p:spPr>
        <p:txBody>
          <a:bodyPr anchorCtr="0" anchor="t" bIns="91425" lIns="0" spcFirstLastPara="1" rIns="91425" wrap="square" tIns="91425">
            <a:spAutoFit/>
          </a:bodyPr>
          <a:lstStyle/>
          <a:p>
            <a:pPr indent="0" lvl="0" marL="0" rtl="0" algn="l">
              <a:lnSpc>
                <a:spcPct val="150000"/>
              </a:lnSpc>
              <a:spcBef>
                <a:spcPts val="0"/>
              </a:spcBef>
              <a:spcAft>
                <a:spcPts val="0"/>
              </a:spcAft>
              <a:buNone/>
            </a:pPr>
            <a:r>
              <a:rPr lang="en">
                <a:solidFill>
                  <a:srgbClr val="5F6368"/>
                </a:solidFill>
                <a:latin typeface="Open Sans SemiBold"/>
                <a:ea typeface="Open Sans SemiBold"/>
                <a:cs typeface="Open Sans SemiBold"/>
                <a:sym typeface="Open Sans SemiBold"/>
              </a:rPr>
              <a:t>Impact: </a:t>
            </a:r>
            <a:endParaRPr>
              <a:solidFill>
                <a:srgbClr val="5F6368"/>
              </a:solidFill>
              <a:latin typeface="Open Sans SemiBold"/>
              <a:ea typeface="Open Sans SemiBold"/>
              <a:cs typeface="Open Sans SemiBold"/>
              <a:sym typeface="Open Sans SemiBold"/>
            </a:endParaRPr>
          </a:p>
          <a:p>
            <a:pPr indent="0" lvl="0" marL="0" rtl="0" algn="l">
              <a:lnSpc>
                <a:spcPct val="150000"/>
              </a:lnSpc>
              <a:spcBef>
                <a:spcPts val="0"/>
              </a:spcBef>
              <a:spcAft>
                <a:spcPts val="0"/>
              </a:spcAft>
              <a:buClr>
                <a:schemeClr val="dk1"/>
              </a:buClr>
              <a:buSzPts val="1100"/>
              <a:buFont typeface="Arial"/>
              <a:buNone/>
            </a:pPr>
            <a:r>
              <a:rPr lang="en" sz="1200">
                <a:solidFill>
                  <a:srgbClr val="5F6368"/>
                </a:solidFill>
                <a:latin typeface="Open Sans"/>
                <a:ea typeface="Open Sans"/>
                <a:cs typeface="Open Sans"/>
                <a:sym typeface="Open Sans"/>
              </a:rPr>
              <a:t>One quote from peer feedback:</a:t>
            </a:r>
            <a:endParaRPr sz="1200">
              <a:solidFill>
                <a:srgbClr val="5F6368"/>
              </a:solidFill>
              <a:latin typeface="Open Sans"/>
              <a:ea typeface="Open Sans"/>
              <a:cs typeface="Open Sans"/>
              <a:sym typeface="Open Sans"/>
            </a:endParaRPr>
          </a:p>
          <a:p>
            <a:pPr indent="0" lvl="0" marL="0" rtl="0" algn="l">
              <a:lnSpc>
                <a:spcPct val="150000"/>
              </a:lnSpc>
              <a:spcBef>
                <a:spcPts val="0"/>
              </a:spcBef>
              <a:spcAft>
                <a:spcPts val="0"/>
              </a:spcAft>
              <a:buNone/>
            </a:pPr>
            <a:r>
              <a:rPr i="1" lang="en" sz="1200">
                <a:solidFill>
                  <a:srgbClr val="5F6368"/>
                </a:solidFill>
                <a:latin typeface="Open Sans"/>
                <a:ea typeface="Open Sans"/>
                <a:cs typeface="Open Sans"/>
                <a:sym typeface="Open Sans"/>
              </a:rPr>
              <a:t>“This is going to help so many people. I am glad someone is finally doing something about this.”</a:t>
            </a:r>
            <a:endParaRPr i="1" sz="1200">
              <a:solidFill>
                <a:srgbClr val="5F6368"/>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i="1" sz="1200">
              <a:solidFill>
                <a:srgbClr val="5F6368"/>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rPr lang="en" sz="1200">
                <a:solidFill>
                  <a:srgbClr val="5F6368"/>
                </a:solidFill>
                <a:latin typeface="Open Sans"/>
                <a:ea typeface="Open Sans"/>
                <a:cs typeface="Open Sans"/>
                <a:sym typeface="Open Sans"/>
              </a:rPr>
              <a:t>Once these products are built, I believe this app/website is going to help DV survivors greatly and can be a great resource for DV professionals as well. </a:t>
            </a:r>
            <a:endParaRPr sz="1200">
              <a:solidFill>
                <a:srgbClr val="5F6368"/>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sz="1200">
              <a:solidFill>
                <a:srgbClr val="5F6368"/>
              </a:solidFill>
              <a:latin typeface="Open Sans"/>
              <a:ea typeface="Open Sans"/>
              <a:cs typeface="Open Sans"/>
              <a:sym typeface="Open Sans"/>
            </a:endParaRPr>
          </a:p>
        </p:txBody>
      </p:sp>
      <p:sp>
        <p:nvSpPr>
          <p:cNvPr id="387" name="Google Shape;387;p64"/>
          <p:cNvSpPr/>
          <p:nvPr/>
        </p:nvSpPr>
        <p:spPr>
          <a:xfrm>
            <a:off x="539600" y="1534000"/>
            <a:ext cx="513300" cy="513300"/>
          </a:xfrm>
          <a:prstGeom prst="ellipse">
            <a:avLst/>
          </a:prstGeom>
          <a:solidFill>
            <a:srgbClr val="5F6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64"/>
          <p:cNvSpPr txBox="1"/>
          <p:nvPr/>
        </p:nvSpPr>
        <p:spPr>
          <a:xfrm>
            <a:off x="4495800" y="2237975"/>
            <a:ext cx="3446100" cy="1523700"/>
          </a:xfrm>
          <a:prstGeom prst="rect">
            <a:avLst/>
          </a:prstGeom>
          <a:noFill/>
          <a:ln>
            <a:noFill/>
          </a:ln>
        </p:spPr>
        <p:txBody>
          <a:bodyPr anchorCtr="0" anchor="t" bIns="91425" lIns="0" spcFirstLastPara="1" rIns="91425" wrap="square" tIns="91425">
            <a:spAutoFit/>
          </a:bodyPr>
          <a:lstStyle/>
          <a:p>
            <a:pPr indent="0" lvl="0" marL="0" rtl="0" algn="l">
              <a:lnSpc>
                <a:spcPct val="150000"/>
              </a:lnSpc>
              <a:spcBef>
                <a:spcPts val="0"/>
              </a:spcBef>
              <a:spcAft>
                <a:spcPts val="0"/>
              </a:spcAft>
              <a:buNone/>
            </a:pPr>
            <a:r>
              <a:rPr lang="en">
                <a:solidFill>
                  <a:srgbClr val="5F6368"/>
                </a:solidFill>
                <a:latin typeface="Open Sans SemiBold"/>
                <a:ea typeface="Open Sans SemiBold"/>
                <a:cs typeface="Open Sans SemiBold"/>
                <a:sym typeface="Open Sans SemiBold"/>
              </a:rPr>
              <a:t>What I learned:</a:t>
            </a:r>
            <a:endParaRPr>
              <a:solidFill>
                <a:srgbClr val="5F6368"/>
              </a:solidFill>
              <a:latin typeface="Open Sans SemiBold"/>
              <a:ea typeface="Open Sans SemiBold"/>
              <a:cs typeface="Open Sans SemiBold"/>
              <a:sym typeface="Open Sans SemiBold"/>
            </a:endParaRPr>
          </a:p>
          <a:p>
            <a:pPr indent="0" lvl="0" marL="0" rtl="0" algn="l">
              <a:lnSpc>
                <a:spcPct val="150000"/>
              </a:lnSpc>
              <a:spcBef>
                <a:spcPts val="0"/>
              </a:spcBef>
              <a:spcAft>
                <a:spcPts val="0"/>
              </a:spcAft>
              <a:buNone/>
            </a:pPr>
            <a:r>
              <a:rPr lang="en" sz="1200">
                <a:solidFill>
                  <a:srgbClr val="5F6368"/>
                </a:solidFill>
                <a:latin typeface="Open Sans"/>
                <a:ea typeface="Open Sans"/>
                <a:cs typeface="Open Sans"/>
                <a:sym typeface="Open Sans"/>
              </a:rPr>
              <a:t>I learned with this design, I do not have to have videos and other multimedia to make a useful website. Keeping things simple is sometime the best design. </a:t>
            </a:r>
            <a:endParaRPr b="1" sz="1200">
              <a:solidFill>
                <a:srgbClr val="4285F4"/>
              </a:solidFill>
              <a:latin typeface="Open Sans"/>
              <a:ea typeface="Open Sans"/>
              <a:cs typeface="Open Sans"/>
              <a:sym typeface="Open Sans"/>
            </a:endParaRPr>
          </a:p>
        </p:txBody>
      </p:sp>
      <p:sp>
        <p:nvSpPr>
          <p:cNvPr id="389" name="Google Shape;389;p64"/>
          <p:cNvSpPr/>
          <p:nvPr/>
        </p:nvSpPr>
        <p:spPr>
          <a:xfrm>
            <a:off x="4495800" y="1534000"/>
            <a:ext cx="513300" cy="513300"/>
          </a:xfrm>
          <a:prstGeom prst="ellipse">
            <a:avLst/>
          </a:prstGeom>
          <a:solidFill>
            <a:srgbClr val="5F6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64"/>
          <p:cNvSpPr/>
          <p:nvPr/>
        </p:nvSpPr>
        <p:spPr>
          <a:xfrm>
            <a:off x="679050" y="1660250"/>
            <a:ext cx="234394" cy="260801"/>
          </a:xfrm>
          <a:custGeom>
            <a:rect b="b" l="l" r="r" t="t"/>
            <a:pathLst>
              <a:path extrusionOk="0" h="1045" w="941">
                <a:moveTo>
                  <a:pt x="833" y="105"/>
                </a:moveTo>
                <a:lnTo>
                  <a:pt x="616" y="105"/>
                </a:lnTo>
                <a:cubicBezTo>
                  <a:pt x="593" y="45"/>
                  <a:pt x="536" y="0"/>
                  <a:pt x="469" y="0"/>
                </a:cubicBezTo>
                <a:cubicBezTo>
                  <a:pt x="401" y="0"/>
                  <a:pt x="345" y="45"/>
                  <a:pt x="322" y="105"/>
                </a:cubicBezTo>
                <a:lnTo>
                  <a:pt x="105" y="105"/>
                </a:lnTo>
                <a:cubicBezTo>
                  <a:pt x="48" y="105"/>
                  <a:pt x="0" y="153"/>
                  <a:pt x="0" y="209"/>
                </a:cubicBezTo>
                <a:lnTo>
                  <a:pt x="0" y="940"/>
                </a:lnTo>
                <a:cubicBezTo>
                  <a:pt x="0" y="997"/>
                  <a:pt x="48" y="1044"/>
                  <a:pt x="105" y="1044"/>
                </a:cubicBezTo>
                <a:lnTo>
                  <a:pt x="836" y="1044"/>
                </a:lnTo>
                <a:cubicBezTo>
                  <a:pt x="892" y="1044"/>
                  <a:pt x="940" y="997"/>
                  <a:pt x="940" y="940"/>
                </a:cubicBezTo>
                <a:lnTo>
                  <a:pt x="940" y="209"/>
                </a:lnTo>
                <a:cubicBezTo>
                  <a:pt x="937" y="153"/>
                  <a:pt x="889" y="105"/>
                  <a:pt x="833" y="105"/>
                </a:cubicBezTo>
                <a:close/>
                <a:moveTo>
                  <a:pt x="466" y="105"/>
                </a:moveTo>
                <a:cubicBezTo>
                  <a:pt x="494" y="105"/>
                  <a:pt x="520" y="127"/>
                  <a:pt x="520" y="158"/>
                </a:cubicBezTo>
                <a:cubicBezTo>
                  <a:pt x="520" y="187"/>
                  <a:pt x="497" y="212"/>
                  <a:pt x="466" y="212"/>
                </a:cubicBezTo>
                <a:cubicBezTo>
                  <a:pt x="435" y="212"/>
                  <a:pt x="412" y="189"/>
                  <a:pt x="412" y="158"/>
                </a:cubicBezTo>
                <a:cubicBezTo>
                  <a:pt x="415" y="127"/>
                  <a:pt x="438" y="105"/>
                  <a:pt x="466" y="105"/>
                </a:cubicBezTo>
                <a:close/>
                <a:moveTo>
                  <a:pt x="362" y="836"/>
                </a:moveTo>
                <a:lnTo>
                  <a:pt x="153" y="627"/>
                </a:lnTo>
                <a:lnTo>
                  <a:pt x="226" y="553"/>
                </a:lnTo>
                <a:lnTo>
                  <a:pt x="362" y="689"/>
                </a:lnTo>
                <a:lnTo>
                  <a:pt x="706" y="345"/>
                </a:lnTo>
                <a:lnTo>
                  <a:pt x="779" y="418"/>
                </a:lnTo>
                <a:lnTo>
                  <a:pt x="362" y="836"/>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nvGrpSpPr>
          <p:cNvPr id="391" name="Google Shape;391;p64"/>
          <p:cNvGrpSpPr/>
          <p:nvPr/>
        </p:nvGrpSpPr>
        <p:grpSpPr>
          <a:xfrm>
            <a:off x="4605678" y="1676963"/>
            <a:ext cx="293543" cy="227362"/>
            <a:chOff x="420350" y="238125"/>
            <a:chExt cx="6779275" cy="5238750"/>
          </a:xfrm>
        </p:grpSpPr>
        <p:sp>
          <p:nvSpPr>
            <p:cNvPr id="392" name="Google Shape;392;p64"/>
            <p:cNvSpPr/>
            <p:nvPr/>
          </p:nvSpPr>
          <p:spPr>
            <a:xfrm>
              <a:off x="420350" y="238125"/>
              <a:ext cx="6779275" cy="5238750"/>
            </a:xfrm>
            <a:custGeom>
              <a:rect b="b" l="l" r="r" t="t"/>
              <a:pathLst>
                <a:path extrusionOk="0" h="209550" w="271171">
                  <a:moveTo>
                    <a:pt x="203423" y="24684"/>
                  </a:moveTo>
                  <a:lnTo>
                    <a:pt x="208928" y="24773"/>
                  </a:lnTo>
                  <a:lnTo>
                    <a:pt x="214433" y="25039"/>
                  </a:lnTo>
                  <a:lnTo>
                    <a:pt x="219938" y="25483"/>
                  </a:lnTo>
                  <a:lnTo>
                    <a:pt x="225443" y="26105"/>
                  </a:lnTo>
                  <a:lnTo>
                    <a:pt x="228107" y="26549"/>
                  </a:lnTo>
                  <a:lnTo>
                    <a:pt x="230859" y="26993"/>
                  </a:lnTo>
                  <a:lnTo>
                    <a:pt x="233523" y="27437"/>
                  </a:lnTo>
                  <a:lnTo>
                    <a:pt x="236187" y="28058"/>
                  </a:lnTo>
                  <a:lnTo>
                    <a:pt x="238762" y="28680"/>
                  </a:lnTo>
                  <a:lnTo>
                    <a:pt x="241426" y="29301"/>
                  </a:lnTo>
                  <a:lnTo>
                    <a:pt x="244001" y="30012"/>
                  </a:lnTo>
                  <a:lnTo>
                    <a:pt x="246576" y="30811"/>
                  </a:lnTo>
                  <a:lnTo>
                    <a:pt x="246576" y="172612"/>
                  </a:lnTo>
                  <a:lnTo>
                    <a:pt x="244001" y="171813"/>
                  </a:lnTo>
                  <a:lnTo>
                    <a:pt x="241426" y="171103"/>
                  </a:lnTo>
                  <a:lnTo>
                    <a:pt x="238762" y="170393"/>
                  </a:lnTo>
                  <a:lnTo>
                    <a:pt x="236187" y="169771"/>
                  </a:lnTo>
                  <a:lnTo>
                    <a:pt x="233523" y="169238"/>
                  </a:lnTo>
                  <a:lnTo>
                    <a:pt x="230859" y="168706"/>
                  </a:lnTo>
                  <a:lnTo>
                    <a:pt x="228107" y="168262"/>
                  </a:lnTo>
                  <a:lnTo>
                    <a:pt x="225443" y="167906"/>
                  </a:lnTo>
                  <a:lnTo>
                    <a:pt x="219938" y="167196"/>
                  </a:lnTo>
                  <a:lnTo>
                    <a:pt x="214433" y="166752"/>
                  </a:lnTo>
                  <a:lnTo>
                    <a:pt x="208928" y="166486"/>
                  </a:lnTo>
                  <a:lnTo>
                    <a:pt x="203423" y="166397"/>
                  </a:lnTo>
                  <a:lnTo>
                    <a:pt x="199338" y="166486"/>
                  </a:lnTo>
                  <a:lnTo>
                    <a:pt x="195165" y="166752"/>
                  </a:lnTo>
                  <a:lnTo>
                    <a:pt x="190814" y="167196"/>
                  </a:lnTo>
                  <a:lnTo>
                    <a:pt x="186286" y="167818"/>
                  </a:lnTo>
                  <a:lnTo>
                    <a:pt x="181757" y="168617"/>
                  </a:lnTo>
                  <a:lnTo>
                    <a:pt x="177140" y="169505"/>
                  </a:lnTo>
                  <a:lnTo>
                    <a:pt x="172523" y="170570"/>
                  </a:lnTo>
                  <a:lnTo>
                    <a:pt x="167906" y="171724"/>
                  </a:lnTo>
                  <a:lnTo>
                    <a:pt x="163289" y="173056"/>
                  </a:lnTo>
                  <a:lnTo>
                    <a:pt x="158849" y="174477"/>
                  </a:lnTo>
                  <a:lnTo>
                    <a:pt x="154498" y="175986"/>
                  </a:lnTo>
                  <a:lnTo>
                    <a:pt x="150236" y="177585"/>
                  </a:lnTo>
                  <a:lnTo>
                    <a:pt x="146241" y="179272"/>
                  </a:lnTo>
                  <a:lnTo>
                    <a:pt x="142422" y="181136"/>
                  </a:lnTo>
                  <a:lnTo>
                    <a:pt x="138871" y="183001"/>
                  </a:lnTo>
                  <a:lnTo>
                    <a:pt x="135586" y="184866"/>
                  </a:lnTo>
                  <a:lnTo>
                    <a:pt x="135586" y="43153"/>
                  </a:lnTo>
                  <a:lnTo>
                    <a:pt x="138871" y="41200"/>
                  </a:lnTo>
                  <a:lnTo>
                    <a:pt x="142422" y="39335"/>
                  </a:lnTo>
                  <a:lnTo>
                    <a:pt x="146241" y="37559"/>
                  </a:lnTo>
                  <a:lnTo>
                    <a:pt x="150236" y="35783"/>
                  </a:lnTo>
                  <a:lnTo>
                    <a:pt x="154498" y="34185"/>
                  </a:lnTo>
                  <a:lnTo>
                    <a:pt x="158849" y="32676"/>
                  </a:lnTo>
                  <a:lnTo>
                    <a:pt x="163289" y="31255"/>
                  </a:lnTo>
                  <a:lnTo>
                    <a:pt x="167906" y="29923"/>
                  </a:lnTo>
                  <a:lnTo>
                    <a:pt x="172523" y="28769"/>
                  </a:lnTo>
                  <a:lnTo>
                    <a:pt x="177140" y="27703"/>
                  </a:lnTo>
                  <a:lnTo>
                    <a:pt x="181757" y="26815"/>
                  </a:lnTo>
                  <a:lnTo>
                    <a:pt x="186286" y="26016"/>
                  </a:lnTo>
                  <a:lnTo>
                    <a:pt x="190814" y="25483"/>
                  </a:lnTo>
                  <a:lnTo>
                    <a:pt x="195165" y="25039"/>
                  </a:lnTo>
                  <a:lnTo>
                    <a:pt x="199338" y="24773"/>
                  </a:lnTo>
                  <a:lnTo>
                    <a:pt x="203423" y="24684"/>
                  </a:lnTo>
                  <a:close/>
                  <a:moveTo>
                    <a:pt x="67748" y="0"/>
                  </a:moveTo>
                  <a:lnTo>
                    <a:pt x="63220" y="89"/>
                  </a:lnTo>
                  <a:lnTo>
                    <a:pt x="58692" y="266"/>
                  </a:lnTo>
                  <a:lnTo>
                    <a:pt x="54163" y="533"/>
                  </a:lnTo>
                  <a:lnTo>
                    <a:pt x="49546" y="977"/>
                  </a:lnTo>
                  <a:lnTo>
                    <a:pt x="45018" y="1509"/>
                  </a:lnTo>
                  <a:lnTo>
                    <a:pt x="40489" y="2220"/>
                  </a:lnTo>
                  <a:lnTo>
                    <a:pt x="35961" y="3108"/>
                  </a:lnTo>
                  <a:lnTo>
                    <a:pt x="31610" y="4173"/>
                  </a:lnTo>
                  <a:lnTo>
                    <a:pt x="27259" y="5328"/>
                  </a:lnTo>
                  <a:lnTo>
                    <a:pt x="22908" y="6659"/>
                  </a:lnTo>
                  <a:lnTo>
                    <a:pt x="18824" y="8169"/>
                  </a:lnTo>
                  <a:lnTo>
                    <a:pt x="16782" y="8968"/>
                  </a:lnTo>
                  <a:lnTo>
                    <a:pt x="14739" y="9856"/>
                  </a:lnTo>
                  <a:lnTo>
                    <a:pt x="12786" y="10744"/>
                  </a:lnTo>
                  <a:lnTo>
                    <a:pt x="10833" y="11721"/>
                  </a:lnTo>
                  <a:lnTo>
                    <a:pt x="8879" y="12697"/>
                  </a:lnTo>
                  <a:lnTo>
                    <a:pt x="7015" y="13763"/>
                  </a:lnTo>
                  <a:lnTo>
                    <a:pt x="5239" y="14917"/>
                  </a:lnTo>
                  <a:lnTo>
                    <a:pt x="3463" y="16071"/>
                  </a:lnTo>
                  <a:lnTo>
                    <a:pt x="1687" y="17226"/>
                  </a:lnTo>
                  <a:lnTo>
                    <a:pt x="0" y="18469"/>
                  </a:lnTo>
                  <a:lnTo>
                    <a:pt x="0" y="199073"/>
                  </a:lnTo>
                  <a:lnTo>
                    <a:pt x="0" y="199694"/>
                  </a:lnTo>
                  <a:lnTo>
                    <a:pt x="89" y="200227"/>
                  </a:lnTo>
                  <a:lnTo>
                    <a:pt x="266" y="200760"/>
                  </a:lnTo>
                  <a:lnTo>
                    <a:pt x="533" y="201381"/>
                  </a:lnTo>
                  <a:lnTo>
                    <a:pt x="799" y="201914"/>
                  </a:lnTo>
                  <a:lnTo>
                    <a:pt x="1154" y="202358"/>
                  </a:lnTo>
                  <a:lnTo>
                    <a:pt x="1865" y="203335"/>
                  </a:lnTo>
                  <a:lnTo>
                    <a:pt x="2841" y="204134"/>
                  </a:lnTo>
                  <a:lnTo>
                    <a:pt x="3374" y="204400"/>
                  </a:lnTo>
                  <a:lnTo>
                    <a:pt x="3907" y="204755"/>
                  </a:lnTo>
                  <a:lnTo>
                    <a:pt x="4440" y="204933"/>
                  </a:lnTo>
                  <a:lnTo>
                    <a:pt x="4972" y="205110"/>
                  </a:lnTo>
                  <a:lnTo>
                    <a:pt x="5594" y="205199"/>
                  </a:lnTo>
                  <a:lnTo>
                    <a:pt x="6127" y="205288"/>
                  </a:lnTo>
                  <a:lnTo>
                    <a:pt x="6571" y="205199"/>
                  </a:lnTo>
                  <a:lnTo>
                    <a:pt x="7015" y="205110"/>
                  </a:lnTo>
                  <a:lnTo>
                    <a:pt x="7725" y="204933"/>
                  </a:lnTo>
                  <a:lnTo>
                    <a:pt x="8435" y="204755"/>
                  </a:lnTo>
                  <a:lnTo>
                    <a:pt x="8790" y="204666"/>
                  </a:lnTo>
                  <a:lnTo>
                    <a:pt x="9234" y="204666"/>
                  </a:lnTo>
                  <a:lnTo>
                    <a:pt x="12431" y="203157"/>
                  </a:lnTo>
                  <a:lnTo>
                    <a:pt x="15805" y="201736"/>
                  </a:lnTo>
                  <a:lnTo>
                    <a:pt x="19268" y="200404"/>
                  </a:lnTo>
                  <a:lnTo>
                    <a:pt x="22908" y="199161"/>
                  </a:lnTo>
                  <a:lnTo>
                    <a:pt x="26549" y="197918"/>
                  </a:lnTo>
                  <a:lnTo>
                    <a:pt x="30367" y="196853"/>
                  </a:lnTo>
                  <a:lnTo>
                    <a:pt x="34185" y="195787"/>
                  </a:lnTo>
                  <a:lnTo>
                    <a:pt x="38003" y="194810"/>
                  </a:lnTo>
                  <a:lnTo>
                    <a:pt x="41910" y="194011"/>
                  </a:lnTo>
                  <a:lnTo>
                    <a:pt x="45817" y="193212"/>
                  </a:lnTo>
                  <a:lnTo>
                    <a:pt x="49635" y="192591"/>
                  </a:lnTo>
                  <a:lnTo>
                    <a:pt x="53453" y="192058"/>
                  </a:lnTo>
                  <a:lnTo>
                    <a:pt x="57182" y="191614"/>
                  </a:lnTo>
                  <a:lnTo>
                    <a:pt x="60823" y="191348"/>
                  </a:lnTo>
                  <a:lnTo>
                    <a:pt x="64374" y="191170"/>
                  </a:lnTo>
                  <a:lnTo>
                    <a:pt x="67748" y="191081"/>
                  </a:lnTo>
                  <a:lnTo>
                    <a:pt x="72277" y="191170"/>
                  </a:lnTo>
                  <a:lnTo>
                    <a:pt x="76894" y="191348"/>
                  </a:lnTo>
                  <a:lnTo>
                    <a:pt x="81422" y="191614"/>
                  </a:lnTo>
                  <a:lnTo>
                    <a:pt x="86040" y="192058"/>
                  </a:lnTo>
                  <a:lnTo>
                    <a:pt x="90568" y="192591"/>
                  </a:lnTo>
                  <a:lnTo>
                    <a:pt x="95096" y="193390"/>
                  </a:lnTo>
                  <a:lnTo>
                    <a:pt x="99536" y="194189"/>
                  </a:lnTo>
                  <a:lnTo>
                    <a:pt x="103976" y="195254"/>
                  </a:lnTo>
                  <a:lnTo>
                    <a:pt x="108326" y="196409"/>
                  </a:lnTo>
                  <a:lnTo>
                    <a:pt x="112588" y="197741"/>
                  </a:lnTo>
                  <a:lnTo>
                    <a:pt x="116762" y="199250"/>
                  </a:lnTo>
                  <a:lnTo>
                    <a:pt x="118804" y="200049"/>
                  </a:lnTo>
                  <a:lnTo>
                    <a:pt x="120846" y="200937"/>
                  </a:lnTo>
                  <a:lnTo>
                    <a:pt x="122799" y="201825"/>
                  </a:lnTo>
                  <a:lnTo>
                    <a:pt x="124753" y="202802"/>
                  </a:lnTo>
                  <a:lnTo>
                    <a:pt x="126618" y="203867"/>
                  </a:lnTo>
                  <a:lnTo>
                    <a:pt x="128482" y="204844"/>
                  </a:lnTo>
                  <a:lnTo>
                    <a:pt x="130347" y="205998"/>
                  </a:lnTo>
                  <a:lnTo>
                    <a:pt x="132123" y="207153"/>
                  </a:lnTo>
                  <a:lnTo>
                    <a:pt x="133898" y="208307"/>
                  </a:lnTo>
                  <a:lnTo>
                    <a:pt x="135586" y="209550"/>
                  </a:lnTo>
                  <a:lnTo>
                    <a:pt x="138871" y="207597"/>
                  </a:lnTo>
                  <a:lnTo>
                    <a:pt x="142422" y="205732"/>
                  </a:lnTo>
                  <a:lnTo>
                    <a:pt x="146241" y="203956"/>
                  </a:lnTo>
                  <a:lnTo>
                    <a:pt x="150236" y="202269"/>
                  </a:lnTo>
                  <a:lnTo>
                    <a:pt x="154498" y="200671"/>
                  </a:lnTo>
                  <a:lnTo>
                    <a:pt x="158849" y="199073"/>
                  </a:lnTo>
                  <a:lnTo>
                    <a:pt x="163289" y="197652"/>
                  </a:lnTo>
                  <a:lnTo>
                    <a:pt x="167906" y="196409"/>
                  </a:lnTo>
                  <a:lnTo>
                    <a:pt x="172523" y="195166"/>
                  </a:lnTo>
                  <a:lnTo>
                    <a:pt x="177140" y="194189"/>
                  </a:lnTo>
                  <a:lnTo>
                    <a:pt x="181757" y="193212"/>
                  </a:lnTo>
                  <a:lnTo>
                    <a:pt x="186286" y="192502"/>
                  </a:lnTo>
                  <a:lnTo>
                    <a:pt x="190814" y="191880"/>
                  </a:lnTo>
                  <a:lnTo>
                    <a:pt x="195165" y="191436"/>
                  </a:lnTo>
                  <a:lnTo>
                    <a:pt x="199338" y="191170"/>
                  </a:lnTo>
                  <a:lnTo>
                    <a:pt x="203423" y="191081"/>
                  </a:lnTo>
                  <a:lnTo>
                    <a:pt x="207241" y="191081"/>
                  </a:lnTo>
                  <a:lnTo>
                    <a:pt x="211059" y="191259"/>
                  </a:lnTo>
                  <a:lnTo>
                    <a:pt x="214877" y="191436"/>
                  </a:lnTo>
                  <a:lnTo>
                    <a:pt x="218695" y="191792"/>
                  </a:lnTo>
                  <a:lnTo>
                    <a:pt x="222513" y="192235"/>
                  </a:lnTo>
                  <a:lnTo>
                    <a:pt x="226331" y="192768"/>
                  </a:lnTo>
                  <a:lnTo>
                    <a:pt x="230060" y="193390"/>
                  </a:lnTo>
                  <a:lnTo>
                    <a:pt x="233790" y="194100"/>
                  </a:lnTo>
                  <a:lnTo>
                    <a:pt x="237519" y="194899"/>
                  </a:lnTo>
                  <a:lnTo>
                    <a:pt x="241159" y="195876"/>
                  </a:lnTo>
                  <a:lnTo>
                    <a:pt x="244800" y="196941"/>
                  </a:lnTo>
                  <a:lnTo>
                    <a:pt x="248351" y="198096"/>
                  </a:lnTo>
                  <a:lnTo>
                    <a:pt x="251903" y="199428"/>
                  </a:lnTo>
                  <a:lnTo>
                    <a:pt x="255277" y="200848"/>
                  </a:lnTo>
                  <a:lnTo>
                    <a:pt x="258651" y="202358"/>
                  </a:lnTo>
                  <a:lnTo>
                    <a:pt x="261937" y="204045"/>
                  </a:lnTo>
                  <a:lnTo>
                    <a:pt x="262736" y="204400"/>
                  </a:lnTo>
                  <a:lnTo>
                    <a:pt x="263446" y="204578"/>
                  </a:lnTo>
                  <a:lnTo>
                    <a:pt x="264156" y="204666"/>
                  </a:lnTo>
                  <a:lnTo>
                    <a:pt x="265044" y="204666"/>
                  </a:lnTo>
                  <a:lnTo>
                    <a:pt x="265577" y="204578"/>
                  </a:lnTo>
                  <a:lnTo>
                    <a:pt x="266199" y="204489"/>
                  </a:lnTo>
                  <a:lnTo>
                    <a:pt x="266731" y="204311"/>
                  </a:lnTo>
                  <a:lnTo>
                    <a:pt x="267264" y="204134"/>
                  </a:lnTo>
                  <a:lnTo>
                    <a:pt x="267797" y="203867"/>
                  </a:lnTo>
                  <a:lnTo>
                    <a:pt x="268330" y="203512"/>
                  </a:lnTo>
                  <a:lnTo>
                    <a:pt x="269306" y="202713"/>
                  </a:lnTo>
                  <a:lnTo>
                    <a:pt x="270017" y="201736"/>
                  </a:lnTo>
                  <a:lnTo>
                    <a:pt x="270372" y="201292"/>
                  </a:lnTo>
                  <a:lnTo>
                    <a:pt x="270638" y="200760"/>
                  </a:lnTo>
                  <a:lnTo>
                    <a:pt x="270905" y="200138"/>
                  </a:lnTo>
                  <a:lnTo>
                    <a:pt x="271082" y="199605"/>
                  </a:lnTo>
                  <a:lnTo>
                    <a:pt x="271171" y="199073"/>
                  </a:lnTo>
                  <a:lnTo>
                    <a:pt x="271171" y="198451"/>
                  </a:lnTo>
                  <a:lnTo>
                    <a:pt x="271171" y="18469"/>
                  </a:lnTo>
                  <a:lnTo>
                    <a:pt x="268418" y="16515"/>
                  </a:lnTo>
                  <a:lnTo>
                    <a:pt x="265488" y="14651"/>
                  </a:lnTo>
                  <a:lnTo>
                    <a:pt x="262558" y="12964"/>
                  </a:lnTo>
                  <a:lnTo>
                    <a:pt x="259539" y="11365"/>
                  </a:lnTo>
                  <a:lnTo>
                    <a:pt x="256432" y="9945"/>
                  </a:lnTo>
                  <a:lnTo>
                    <a:pt x="253235" y="8613"/>
                  </a:lnTo>
                  <a:lnTo>
                    <a:pt x="249950" y="7370"/>
                  </a:lnTo>
                  <a:lnTo>
                    <a:pt x="246576" y="6127"/>
                  </a:lnTo>
                  <a:lnTo>
                    <a:pt x="243912" y="5328"/>
                  </a:lnTo>
                  <a:lnTo>
                    <a:pt x="241337" y="4617"/>
                  </a:lnTo>
                  <a:lnTo>
                    <a:pt x="238673" y="3996"/>
                  </a:lnTo>
                  <a:lnTo>
                    <a:pt x="236009" y="3374"/>
                  </a:lnTo>
                  <a:lnTo>
                    <a:pt x="233346" y="2841"/>
                  </a:lnTo>
                  <a:lnTo>
                    <a:pt x="230682" y="2309"/>
                  </a:lnTo>
                  <a:lnTo>
                    <a:pt x="225266" y="1421"/>
                  </a:lnTo>
                  <a:lnTo>
                    <a:pt x="219760" y="799"/>
                  </a:lnTo>
                  <a:lnTo>
                    <a:pt x="214255" y="355"/>
                  </a:lnTo>
                  <a:lnTo>
                    <a:pt x="208839" y="89"/>
                  </a:lnTo>
                  <a:lnTo>
                    <a:pt x="203423" y="0"/>
                  </a:lnTo>
                  <a:lnTo>
                    <a:pt x="198894" y="89"/>
                  </a:lnTo>
                  <a:lnTo>
                    <a:pt x="194277" y="266"/>
                  </a:lnTo>
                  <a:lnTo>
                    <a:pt x="189749" y="533"/>
                  </a:lnTo>
                  <a:lnTo>
                    <a:pt x="185131" y="977"/>
                  </a:lnTo>
                  <a:lnTo>
                    <a:pt x="180603" y="1509"/>
                  </a:lnTo>
                  <a:lnTo>
                    <a:pt x="176075" y="2220"/>
                  </a:lnTo>
                  <a:lnTo>
                    <a:pt x="171635" y="3108"/>
                  </a:lnTo>
                  <a:lnTo>
                    <a:pt x="167195" y="4173"/>
                  </a:lnTo>
                  <a:lnTo>
                    <a:pt x="162845" y="5328"/>
                  </a:lnTo>
                  <a:lnTo>
                    <a:pt x="158583" y="6659"/>
                  </a:lnTo>
                  <a:lnTo>
                    <a:pt x="154409" y="8169"/>
                  </a:lnTo>
                  <a:lnTo>
                    <a:pt x="152367" y="8968"/>
                  </a:lnTo>
                  <a:lnTo>
                    <a:pt x="150325" y="9856"/>
                  </a:lnTo>
                  <a:lnTo>
                    <a:pt x="148372" y="10744"/>
                  </a:lnTo>
                  <a:lnTo>
                    <a:pt x="146418" y="11721"/>
                  </a:lnTo>
                  <a:lnTo>
                    <a:pt x="144554" y="12697"/>
                  </a:lnTo>
                  <a:lnTo>
                    <a:pt x="142689" y="13763"/>
                  </a:lnTo>
                  <a:lnTo>
                    <a:pt x="140824" y="14917"/>
                  </a:lnTo>
                  <a:lnTo>
                    <a:pt x="139048" y="16071"/>
                  </a:lnTo>
                  <a:lnTo>
                    <a:pt x="137273" y="17226"/>
                  </a:lnTo>
                  <a:lnTo>
                    <a:pt x="135586" y="18469"/>
                  </a:lnTo>
                  <a:lnTo>
                    <a:pt x="133898" y="17226"/>
                  </a:lnTo>
                  <a:lnTo>
                    <a:pt x="132123" y="16071"/>
                  </a:lnTo>
                  <a:lnTo>
                    <a:pt x="130347" y="14917"/>
                  </a:lnTo>
                  <a:lnTo>
                    <a:pt x="128482" y="13763"/>
                  </a:lnTo>
                  <a:lnTo>
                    <a:pt x="126618" y="12697"/>
                  </a:lnTo>
                  <a:lnTo>
                    <a:pt x="124753" y="11721"/>
                  </a:lnTo>
                  <a:lnTo>
                    <a:pt x="122799" y="10744"/>
                  </a:lnTo>
                  <a:lnTo>
                    <a:pt x="120846" y="9856"/>
                  </a:lnTo>
                  <a:lnTo>
                    <a:pt x="118804" y="8968"/>
                  </a:lnTo>
                  <a:lnTo>
                    <a:pt x="116762" y="8169"/>
                  </a:lnTo>
                  <a:lnTo>
                    <a:pt x="112588" y="6659"/>
                  </a:lnTo>
                  <a:lnTo>
                    <a:pt x="108326" y="5328"/>
                  </a:lnTo>
                  <a:lnTo>
                    <a:pt x="103976" y="4173"/>
                  </a:lnTo>
                  <a:lnTo>
                    <a:pt x="99536" y="3108"/>
                  </a:lnTo>
                  <a:lnTo>
                    <a:pt x="95096" y="2220"/>
                  </a:lnTo>
                  <a:lnTo>
                    <a:pt x="90568" y="1509"/>
                  </a:lnTo>
                  <a:lnTo>
                    <a:pt x="86040" y="977"/>
                  </a:lnTo>
                  <a:lnTo>
                    <a:pt x="81422" y="533"/>
                  </a:lnTo>
                  <a:lnTo>
                    <a:pt x="76894" y="266"/>
                  </a:lnTo>
                  <a:lnTo>
                    <a:pt x="72277" y="89"/>
                  </a:lnTo>
                  <a:lnTo>
                    <a:pt x="677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64"/>
            <p:cNvSpPr/>
            <p:nvPr/>
          </p:nvSpPr>
          <p:spPr>
            <a:xfrm>
              <a:off x="4118525" y="1625500"/>
              <a:ext cx="2157675" cy="765850"/>
            </a:xfrm>
            <a:custGeom>
              <a:rect b="b" l="l" r="r" t="t"/>
              <a:pathLst>
                <a:path extrusionOk="0" h="30634" w="86307">
                  <a:moveTo>
                    <a:pt x="51589" y="0"/>
                  </a:moveTo>
                  <a:lnTo>
                    <a:pt x="47682" y="178"/>
                  </a:lnTo>
                  <a:lnTo>
                    <a:pt x="43864" y="355"/>
                  </a:lnTo>
                  <a:lnTo>
                    <a:pt x="40135" y="622"/>
                  </a:lnTo>
                  <a:lnTo>
                    <a:pt x="36405" y="977"/>
                  </a:lnTo>
                  <a:lnTo>
                    <a:pt x="32765" y="1421"/>
                  </a:lnTo>
                  <a:lnTo>
                    <a:pt x="29213" y="1954"/>
                  </a:lnTo>
                  <a:lnTo>
                    <a:pt x="25662" y="2575"/>
                  </a:lnTo>
                  <a:lnTo>
                    <a:pt x="22199" y="3286"/>
                  </a:lnTo>
                  <a:lnTo>
                    <a:pt x="18825" y="3996"/>
                  </a:lnTo>
                  <a:lnTo>
                    <a:pt x="15539" y="4884"/>
                  </a:lnTo>
                  <a:lnTo>
                    <a:pt x="12254" y="5772"/>
                  </a:lnTo>
                  <a:lnTo>
                    <a:pt x="9057" y="6748"/>
                  </a:lnTo>
                  <a:lnTo>
                    <a:pt x="5950" y="7814"/>
                  </a:lnTo>
                  <a:lnTo>
                    <a:pt x="2931" y="8968"/>
                  </a:lnTo>
                  <a:lnTo>
                    <a:pt x="1" y="10211"/>
                  </a:lnTo>
                  <a:lnTo>
                    <a:pt x="1" y="30634"/>
                  </a:lnTo>
                  <a:lnTo>
                    <a:pt x="2664" y="29213"/>
                  </a:lnTo>
                  <a:lnTo>
                    <a:pt x="5417" y="27881"/>
                  </a:lnTo>
                  <a:lnTo>
                    <a:pt x="8347" y="26638"/>
                  </a:lnTo>
                  <a:lnTo>
                    <a:pt x="11455" y="25395"/>
                  </a:lnTo>
                  <a:lnTo>
                    <a:pt x="14563" y="24329"/>
                  </a:lnTo>
                  <a:lnTo>
                    <a:pt x="17848" y="23353"/>
                  </a:lnTo>
                  <a:lnTo>
                    <a:pt x="21133" y="22465"/>
                  </a:lnTo>
                  <a:lnTo>
                    <a:pt x="24596" y="21577"/>
                  </a:lnTo>
                  <a:lnTo>
                    <a:pt x="28148" y="20866"/>
                  </a:lnTo>
                  <a:lnTo>
                    <a:pt x="31788" y="20245"/>
                  </a:lnTo>
                  <a:lnTo>
                    <a:pt x="35606" y="19712"/>
                  </a:lnTo>
                  <a:lnTo>
                    <a:pt x="39424" y="19268"/>
                  </a:lnTo>
                  <a:lnTo>
                    <a:pt x="43331" y="18913"/>
                  </a:lnTo>
                  <a:lnTo>
                    <a:pt x="47238" y="18647"/>
                  </a:lnTo>
                  <a:lnTo>
                    <a:pt x="51322" y="18469"/>
                  </a:lnTo>
                  <a:lnTo>
                    <a:pt x="59491" y="18469"/>
                  </a:lnTo>
                  <a:lnTo>
                    <a:pt x="63487" y="18647"/>
                  </a:lnTo>
                  <a:lnTo>
                    <a:pt x="67483" y="18913"/>
                  </a:lnTo>
                  <a:lnTo>
                    <a:pt x="71389" y="19268"/>
                  </a:lnTo>
                  <a:lnTo>
                    <a:pt x="75207" y="19712"/>
                  </a:lnTo>
                  <a:lnTo>
                    <a:pt x="79026" y="20245"/>
                  </a:lnTo>
                  <a:lnTo>
                    <a:pt x="82666" y="20955"/>
                  </a:lnTo>
                  <a:lnTo>
                    <a:pt x="86307" y="21666"/>
                  </a:lnTo>
                  <a:lnTo>
                    <a:pt x="86307" y="2930"/>
                  </a:lnTo>
                  <a:lnTo>
                    <a:pt x="82577" y="2309"/>
                  </a:lnTo>
                  <a:lnTo>
                    <a:pt x="78848" y="1687"/>
                  </a:lnTo>
                  <a:lnTo>
                    <a:pt x="75030" y="1155"/>
                  </a:lnTo>
                  <a:lnTo>
                    <a:pt x="71212" y="711"/>
                  </a:lnTo>
                  <a:lnTo>
                    <a:pt x="67305" y="444"/>
                  </a:lnTo>
                  <a:lnTo>
                    <a:pt x="63398" y="178"/>
                  </a:lnTo>
                  <a:lnTo>
                    <a:pt x="5940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64"/>
            <p:cNvSpPr/>
            <p:nvPr/>
          </p:nvSpPr>
          <p:spPr>
            <a:xfrm>
              <a:off x="4118525" y="2444600"/>
              <a:ext cx="2157675" cy="768075"/>
            </a:xfrm>
            <a:custGeom>
              <a:rect b="b" l="l" r="r" t="t"/>
              <a:pathLst>
                <a:path extrusionOk="0" h="30723" w="86307">
                  <a:moveTo>
                    <a:pt x="51589" y="1"/>
                  </a:moveTo>
                  <a:lnTo>
                    <a:pt x="47682" y="178"/>
                  </a:lnTo>
                  <a:lnTo>
                    <a:pt x="43864" y="356"/>
                  </a:lnTo>
                  <a:lnTo>
                    <a:pt x="40135" y="711"/>
                  </a:lnTo>
                  <a:lnTo>
                    <a:pt x="36405" y="1066"/>
                  </a:lnTo>
                  <a:lnTo>
                    <a:pt x="32765" y="1510"/>
                  </a:lnTo>
                  <a:lnTo>
                    <a:pt x="29213" y="2043"/>
                  </a:lnTo>
                  <a:lnTo>
                    <a:pt x="25662" y="2664"/>
                  </a:lnTo>
                  <a:lnTo>
                    <a:pt x="22199" y="3375"/>
                  </a:lnTo>
                  <a:lnTo>
                    <a:pt x="18825" y="4085"/>
                  </a:lnTo>
                  <a:lnTo>
                    <a:pt x="15539" y="4973"/>
                  </a:lnTo>
                  <a:lnTo>
                    <a:pt x="12254" y="5861"/>
                  </a:lnTo>
                  <a:lnTo>
                    <a:pt x="9057" y="6838"/>
                  </a:lnTo>
                  <a:lnTo>
                    <a:pt x="5950" y="7903"/>
                  </a:lnTo>
                  <a:lnTo>
                    <a:pt x="2931" y="9057"/>
                  </a:lnTo>
                  <a:lnTo>
                    <a:pt x="1" y="10212"/>
                  </a:lnTo>
                  <a:lnTo>
                    <a:pt x="1" y="30723"/>
                  </a:lnTo>
                  <a:lnTo>
                    <a:pt x="2664" y="29213"/>
                  </a:lnTo>
                  <a:lnTo>
                    <a:pt x="5417" y="27881"/>
                  </a:lnTo>
                  <a:lnTo>
                    <a:pt x="8347" y="26638"/>
                  </a:lnTo>
                  <a:lnTo>
                    <a:pt x="11455" y="25484"/>
                  </a:lnTo>
                  <a:lnTo>
                    <a:pt x="14563" y="24330"/>
                  </a:lnTo>
                  <a:lnTo>
                    <a:pt x="17848" y="23353"/>
                  </a:lnTo>
                  <a:lnTo>
                    <a:pt x="21133" y="22465"/>
                  </a:lnTo>
                  <a:lnTo>
                    <a:pt x="24596" y="21666"/>
                  </a:lnTo>
                  <a:lnTo>
                    <a:pt x="28148" y="20867"/>
                  </a:lnTo>
                  <a:lnTo>
                    <a:pt x="31788" y="20245"/>
                  </a:lnTo>
                  <a:lnTo>
                    <a:pt x="35606" y="19713"/>
                  </a:lnTo>
                  <a:lnTo>
                    <a:pt x="39424" y="19269"/>
                  </a:lnTo>
                  <a:lnTo>
                    <a:pt x="43331" y="18913"/>
                  </a:lnTo>
                  <a:lnTo>
                    <a:pt x="47238" y="18647"/>
                  </a:lnTo>
                  <a:lnTo>
                    <a:pt x="51322" y="18558"/>
                  </a:lnTo>
                  <a:lnTo>
                    <a:pt x="55496" y="18469"/>
                  </a:lnTo>
                  <a:lnTo>
                    <a:pt x="59491" y="18558"/>
                  </a:lnTo>
                  <a:lnTo>
                    <a:pt x="63487" y="18736"/>
                  </a:lnTo>
                  <a:lnTo>
                    <a:pt x="67483" y="18913"/>
                  </a:lnTo>
                  <a:lnTo>
                    <a:pt x="71389" y="19269"/>
                  </a:lnTo>
                  <a:lnTo>
                    <a:pt x="75207" y="19801"/>
                  </a:lnTo>
                  <a:lnTo>
                    <a:pt x="79026" y="20334"/>
                  </a:lnTo>
                  <a:lnTo>
                    <a:pt x="82666" y="20956"/>
                  </a:lnTo>
                  <a:lnTo>
                    <a:pt x="86307" y="21666"/>
                  </a:lnTo>
                  <a:lnTo>
                    <a:pt x="86307" y="2931"/>
                  </a:lnTo>
                  <a:lnTo>
                    <a:pt x="82577" y="2309"/>
                  </a:lnTo>
                  <a:lnTo>
                    <a:pt x="78848" y="1688"/>
                  </a:lnTo>
                  <a:lnTo>
                    <a:pt x="75030" y="1244"/>
                  </a:lnTo>
                  <a:lnTo>
                    <a:pt x="71212" y="800"/>
                  </a:lnTo>
                  <a:lnTo>
                    <a:pt x="67305" y="445"/>
                  </a:lnTo>
                  <a:lnTo>
                    <a:pt x="63398" y="178"/>
                  </a:lnTo>
                  <a:lnTo>
                    <a:pt x="59403" y="89"/>
                  </a:lnTo>
                  <a:lnTo>
                    <a:pt x="5549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64"/>
            <p:cNvSpPr/>
            <p:nvPr/>
          </p:nvSpPr>
          <p:spPr>
            <a:xfrm>
              <a:off x="4118525" y="3268150"/>
              <a:ext cx="2157675" cy="765850"/>
            </a:xfrm>
            <a:custGeom>
              <a:rect b="b" l="l" r="r" t="t"/>
              <a:pathLst>
                <a:path extrusionOk="0" h="30634" w="86307">
                  <a:moveTo>
                    <a:pt x="51589" y="1"/>
                  </a:moveTo>
                  <a:lnTo>
                    <a:pt x="47682" y="178"/>
                  </a:lnTo>
                  <a:lnTo>
                    <a:pt x="43864" y="356"/>
                  </a:lnTo>
                  <a:lnTo>
                    <a:pt x="40135" y="622"/>
                  </a:lnTo>
                  <a:lnTo>
                    <a:pt x="36405" y="977"/>
                  </a:lnTo>
                  <a:lnTo>
                    <a:pt x="32765" y="1421"/>
                  </a:lnTo>
                  <a:lnTo>
                    <a:pt x="29213" y="1954"/>
                  </a:lnTo>
                  <a:lnTo>
                    <a:pt x="25662" y="2576"/>
                  </a:lnTo>
                  <a:lnTo>
                    <a:pt x="22199" y="3286"/>
                  </a:lnTo>
                  <a:lnTo>
                    <a:pt x="18825" y="3996"/>
                  </a:lnTo>
                  <a:lnTo>
                    <a:pt x="15539" y="4884"/>
                  </a:lnTo>
                  <a:lnTo>
                    <a:pt x="12254" y="5772"/>
                  </a:lnTo>
                  <a:lnTo>
                    <a:pt x="9057" y="6749"/>
                  </a:lnTo>
                  <a:lnTo>
                    <a:pt x="5950" y="7814"/>
                  </a:lnTo>
                  <a:lnTo>
                    <a:pt x="2931" y="8969"/>
                  </a:lnTo>
                  <a:lnTo>
                    <a:pt x="1" y="10212"/>
                  </a:lnTo>
                  <a:lnTo>
                    <a:pt x="1" y="30634"/>
                  </a:lnTo>
                  <a:lnTo>
                    <a:pt x="2664" y="29213"/>
                  </a:lnTo>
                  <a:lnTo>
                    <a:pt x="5417" y="27881"/>
                  </a:lnTo>
                  <a:lnTo>
                    <a:pt x="8347" y="26638"/>
                  </a:lnTo>
                  <a:lnTo>
                    <a:pt x="11455" y="25395"/>
                  </a:lnTo>
                  <a:lnTo>
                    <a:pt x="14563" y="24330"/>
                  </a:lnTo>
                  <a:lnTo>
                    <a:pt x="17848" y="23353"/>
                  </a:lnTo>
                  <a:lnTo>
                    <a:pt x="21133" y="22465"/>
                  </a:lnTo>
                  <a:lnTo>
                    <a:pt x="24596" y="21577"/>
                  </a:lnTo>
                  <a:lnTo>
                    <a:pt x="28148" y="20867"/>
                  </a:lnTo>
                  <a:lnTo>
                    <a:pt x="31788" y="20245"/>
                  </a:lnTo>
                  <a:lnTo>
                    <a:pt x="35606" y="19713"/>
                  </a:lnTo>
                  <a:lnTo>
                    <a:pt x="39424" y="19269"/>
                  </a:lnTo>
                  <a:lnTo>
                    <a:pt x="43331" y="18913"/>
                  </a:lnTo>
                  <a:lnTo>
                    <a:pt x="47238" y="18647"/>
                  </a:lnTo>
                  <a:lnTo>
                    <a:pt x="51322" y="18469"/>
                  </a:lnTo>
                  <a:lnTo>
                    <a:pt x="55496" y="18469"/>
                  </a:lnTo>
                  <a:lnTo>
                    <a:pt x="59491" y="18558"/>
                  </a:lnTo>
                  <a:lnTo>
                    <a:pt x="63487" y="18647"/>
                  </a:lnTo>
                  <a:lnTo>
                    <a:pt x="67483" y="18913"/>
                  </a:lnTo>
                  <a:lnTo>
                    <a:pt x="71389" y="19269"/>
                  </a:lnTo>
                  <a:lnTo>
                    <a:pt x="75207" y="19713"/>
                  </a:lnTo>
                  <a:lnTo>
                    <a:pt x="79026" y="20245"/>
                  </a:lnTo>
                  <a:lnTo>
                    <a:pt x="82666" y="20956"/>
                  </a:lnTo>
                  <a:lnTo>
                    <a:pt x="86307" y="21666"/>
                  </a:lnTo>
                  <a:lnTo>
                    <a:pt x="86307" y="2931"/>
                  </a:lnTo>
                  <a:lnTo>
                    <a:pt x="82577" y="2220"/>
                  </a:lnTo>
                  <a:lnTo>
                    <a:pt x="78848" y="1599"/>
                  </a:lnTo>
                  <a:lnTo>
                    <a:pt x="75030" y="1155"/>
                  </a:lnTo>
                  <a:lnTo>
                    <a:pt x="71212" y="711"/>
                  </a:lnTo>
                  <a:lnTo>
                    <a:pt x="67305" y="356"/>
                  </a:lnTo>
                  <a:lnTo>
                    <a:pt x="63398" y="178"/>
                  </a:lnTo>
                  <a:lnTo>
                    <a:pt x="5940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65"/>
          <p:cNvSpPr txBox="1"/>
          <p:nvPr/>
        </p:nvSpPr>
        <p:spPr>
          <a:xfrm>
            <a:off x="517675" y="524338"/>
            <a:ext cx="4931100" cy="5541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en" sz="2400">
                <a:solidFill>
                  <a:srgbClr val="5F6368"/>
                </a:solidFill>
                <a:latin typeface="Open Sans"/>
                <a:ea typeface="Open Sans"/>
                <a:cs typeface="Open Sans"/>
                <a:sym typeface="Open Sans"/>
              </a:rPr>
              <a:t>Next steps</a:t>
            </a:r>
            <a:endParaRPr sz="2400">
              <a:solidFill>
                <a:srgbClr val="5F6368"/>
              </a:solidFill>
              <a:latin typeface="Open Sans"/>
              <a:ea typeface="Open Sans"/>
              <a:cs typeface="Open Sans"/>
              <a:sym typeface="Open Sans"/>
            </a:endParaRPr>
          </a:p>
        </p:txBody>
      </p:sp>
      <p:sp>
        <p:nvSpPr>
          <p:cNvPr id="401" name="Google Shape;401;p65"/>
          <p:cNvSpPr/>
          <p:nvPr/>
        </p:nvSpPr>
        <p:spPr>
          <a:xfrm>
            <a:off x="517675" y="1472325"/>
            <a:ext cx="2436300" cy="31743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65"/>
          <p:cNvSpPr txBox="1"/>
          <p:nvPr/>
        </p:nvSpPr>
        <p:spPr>
          <a:xfrm>
            <a:off x="711325" y="1917800"/>
            <a:ext cx="2049000" cy="58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lang="en" sz="1200">
                <a:solidFill>
                  <a:srgbClr val="5F6368"/>
                </a:solidFill>
                <a:latin typeface="Open Sans"/>
                <a:ea typeface="Open Sans"/>
                <a:cs typeface="Open Sans"/>
                <a:sym typeface="Open Sans"/>
              </a:rPr>
              <a:t>Build an mobile app of this product.</a:t>
            </a:r>
            <a:endParaRPr sz="1200"/>
          </a:p>
        </p:txBody>
      </p:sp>
      <p:sp>
        <p:nvSpPr>
          <p:cNvPr id="403" name="Google Shape;403;p65"/>
          <p:cNvSpPr/>
          <p:nvPr/>
        </p:nvSpPr>
        <p:spPr>
          <a:xfrm>
            <a:off x="3175275" y="1472325"/>
            <a:ext cx="2436300" cy="31743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65"/>
          <p:cNvSpPr txBox="1"/>
          <p:nvPr/>
        </p:nvSpPr>
        <p:spPr>
          <a:xfrm>
            <a:off x="3368925" y="1917800"/>
            <a:ext cx="2145600" cy="58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200">
                <a:solidFill>
                  <a:srgbClr val="5F6368"/>
                </a:solidFill>
                <a:latin typeface="Open Sans"/>
                <a:ea typeface="Open Sans"/>
                <a:cs typeface="Open Sans"/>
                <a:sym typeface="Open Sans"/>
              </a:rPr>
              <a:t>Build a responsive website that is mobile too.</a:t>
            </a:r>
            <a:endParaRPr sz="1200"/>
          </a:p>
        </p:txBody>
      </p:sp>
      <p:sp>
        <p:nvSpPr>
          <p:cNvPr id="405" name="Google Shape;405;p65"/>
          <p:cNvSpPr/>
          <p:nvPr/>
        </p:nvSpPr>
        <p:spPr>
          <a:xfrm>
            <a:off x="5832875" y="1472325"/>
            <a:ext cx="2436300" cy="31743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65"/>
          <p:cNvSpPr txBox="1"/>
          <p:nvPr/>
        </p:nvSpPr>
        <p:spPr>
          <a:xfrm>
            <a:off x="6026525" y="1917800"/>
            <a:ext cx="2145600" cy="1218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200">
                <a:solidFill>
                  <a:srgbClr val="5F6368"/>
                </a:solidFill>
                <a:latin typeface="Open Sans"/>
                <a:ea typeface="Open Sans"/>
                <a:cs typeface="Open Sans"/>
                <a:sym typeface="Open Sans"/>
              </a:rPr>
              <a:t>After the products are built, retest with users and iterate on the design. Continue to gather resources for DV survivors. </a:t>
            </a:r>
            <a:endParaRPr sz="1200"/>
          </a:p>
        </p:txBody>
      </p:sp>
      <p:sp>
        <p:nvSpPr>
          <p:cNvPr id="407" name="Google Shape;407;p65"/>
          <p:cNvSpPr/>
          <p:nvPr/>
        </p:nvSpPr>
        <p:spPr>
          <a:xfrm>
            <a:off x="1479175" y="1187633"/>
            <a:ext cx="513300" cy="513300"/>
          </a:xfrm>
          <a:prstGeom prst="ellipse">
            <a:avLst/>
          </a:prstGeom>
          <a:solidFill>
            <a:srgbClr val="5F6368"/>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2200">
                <a:solidFill>
                  <a:srgbClr val="FFFFFF"/>
                </a:solidFill>
                <a:latin typeface="Google Sans Medium"/>
                <a:ea typeface="Google Sans Medium"/>
                <a:cs typeface="Google Sans Medium"/>
                <a:sym typeface="Google Sans Medium"/>
              </a:rPr>
              <a:t>1</a:t>
            </a:r>
            <a:endParaRPr sz="2200">
              <a:solidFill>
                <a:srgbClr val="FFFFFF"/>
              </a:solidFill>
              <a:latin typeface="Google Sans Medium"/>
              <a:ea typeface="Google Sans Medium"/>
              <a:cs typeface="Google Sans Medium"/>
              <a:sym typeface="Google Sans Medium"/>
            </a:endParaRPr>
          </a:p>
        </p:txBody>
      </p:sp>
      <p:sp>
        <p:nvSpPr>
          <p:cNvPr id="408" name="Google Shape;408;p65"/>
          <p:cNvSpPr/>
          <p:nvPr/>
        </p:nvSpPr>
        <p:spPr>
          <a:xfrm>
            <a:off x="4136775" y="1187633"/>
            <a:ext cx="513300" cy="513300"/>
          </a:xfrm>
          <a:prstGeom prst="ellipse">
            <a:avLst/>
          </a:prstGeom>
          <a:solidFill>
            <a:srgbClr val="5F6368"/>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2200">
                <a:solidFill>
                  <a:srgbClr val="FFFFFF"/>
                </a:solidFill>
                <a:latin typeface="Google Sans Medium"/>
                <a:ea typeface="Google Sans Medium"/>
                <a:cs typeface="Google Sans Medium"/>
                <a:sym typeface="Google Sans Medium"/>
              </a:rPr>
              <a:t>2</a:t>
            </a:r>
            <a:endParaRPr sz="2200">
              <a:solidFill>
                <a:srgbClr val="FFFFFF"/>
              </a:solidFill>
              <a:latin typeface="Google Sans Medium"/>
              <a:ea typeface="Google Sans Medium"/>
              <a:cs typeface="Google Sans Medium"/>
              <a:sym typeface="Google Sans Medium"/>
            </a:endParaRPr>
          </a:p>
        </p:txBody>
      </p:sp>
      <p:sp>
        <p:nvSpPr>
          <p:cNvPr id="409" name="Google Shape;409;p65"/>
          <p:cNvSpPr/>
          <p:nvPr/>
        </p:nvSpPr>
        <p:spPr>
          <a:xfrm>
            <a:off x="6794375" y="1187633"/>
            <a:ext cx="513300" cy="513300"/>
          </a:xfrm>
          <a:prstGeom prst="ellipse">
            <a:avLst/>
          </a:prstGeom>
          <a:solidFill>
            <a:srgbClr val="5F6368"/>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2200">
                <a:solidFill>
                  <a:srgbClr val="FFFFFF"/>
                </a:solidFill>
                <a:latin typeface="Google Sans Medium"/>
                <a:ea typeface="Google Sans Medium"/>
                <a:cs typeface="Google Sans Medium"/>
                <a:sym typeface="Google Sans Medium"/>
              </a:rPr>
              <a:t>3</a:t>
            </a:r>
            <a:endParaRPr sz="2200">
              <a:solidFill>
                <a:srgbClr val="FFFFFF"/>
              </a:solidFill>
              <a:latin typeface="Google Sans Medium"/>
              <a:ea typeface="Google Sans Medium"/>
              <a:cs typeface="Google Sans Medium"/>
              <a:sym typeface="Google Sans Medium"/>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66"/>
          <p:cNvSpPr txBox="1"/>
          <p:nvPr/>
        </p:nvSpPr>
        <p:spPr>
          <a:xfrm>
            <a:off x="517675" y="524338"/>
            <a:ext cx="4931100" cy="5541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en" sz="2400">
                <a:solidFill>
                  <a:srgbClr val="5F6368"/>
                </a:solidFill>
                <a:latin typeface="Open Sans"/>
                <a:ea typeface="Open Sans"/>
                <a:cs typeface="Open Sans"/>
                <a:sym typeface="Open Sans"/>
              </a:rPr>
              <a:t>Let’s connect!</a:t>
            </a:r>
            <a:endParaRPr sz="2400">
              <a:solidFill>
                <a:srgbClr val="5F6368"/>
              </a:solidFill>
              <a:latin typeface="Open Sans"/>
              <a:ea typeface="Open Sans"/>
              <a:cs typeface="Open Sans"/>
              <a:sym typeface="Open Sans"/>
            </a:endParaRPr>
          </a:p>
        </p:txBody>
      </p:sp>
      <p:sp>
        <p:nvSpPr>
          <p:cNvPr id="415" name="Google Shape;415;p66"/>
          <p:cNvSpPr txBox="1"/>
          <p:nvPr/>
        </p:nvSpPr>
        <p:spPr>
          <a:xfrm>
            <a:off x="3064600" y="-1016100"/>
            <a:ext cx="6509400" cy="7233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a:solidFill>
                  <a:srgbClr val="5F6368"/>
                </a:solidFill>
                <a:latin typeface="Open Sans"/>
                <a:ea typeface="Open Sans"/>
                <a:cs typeface="Open Sans"/>
                <a:sym typeface="Open Sans"/>
              </a:rPr>
              <a:t>Insert a few sentences summarizing the next steps you would take with this project and why. Feel free to organize next steps in a bullet point list. </a:t>
            </a:r>
            <a:endParaRPr>
              <a:solidFill>
                <a:srgbClr val="5F6368"/>
              </a:solidFill>
              <a:latin typeface="Open Sans"/>
              <a:ea typeface="Open Sans"/>
              <a:cs typeface="Open Sans"/>
              <a:sym typeface="Open Sans"/>
            </a:endParaRPr>
          </a:p>
        </p:txBody>
      </p:sp>
      <p:sp>
        <p:nvSpPr>
          <p:cNvPr id="416" name="Google Shape;416;p66"/>
          <p:cNvSpPr/>
          <p:nvPr/>
        </p:nvSpPr>
        <p:spPr>
          <a:xfrm>
            <a:off x="517675" y="1832019"/>
            <a:ext cx="7938900" cy="25104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66"/>
          <p:cNvSpPr txBox="1"/>
          <p:nvPr/>
        </p:nvSpPr>
        <p:spPr>
          <a:xfrm>
            <a:off x="919075" y="2461800"/>
            <a:ext cx="7136100" cy="1431600"/>
          </a:xfrm>
          <a:prstGeom prst="rect">
            <a:avLst/>
          </a:prstGeom>
          <a:noFill/>
          <a:ln>
            <a:noFill/>
          </a:ln>
        </p:spPr>
        <p:txBody>
          <a:bodyPr anchorCtr="0" anchor="t" bIns="91425" lIns="0"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lang="en" sz="1200">
                <a:solidFill>
                  <a:srgbClr val="5F6368"/>
                </a:solidFill>
                <a:latin typeface="Open Sans"/>
                <a:ea typeface="Open Sans"/>
                <a:cs typeface="Open Sans"/>
                <a:sym typeface="Open Sans"/>
              </a:rPr>
              <a:t>Thank you for your time! Also, thank you for reviewing my DV Resources App and Responsive </a:t>
            </a:r>
            <a:r>
              <a:rPr lang="en" sz="1200">
                <a:solidFill>
                  <a:srgbClr val="5F6368"/>
                </a:solidFill>
                <a:latin typeface="Open Sans"/>
                <a:ea typeface="Open Sans"/>
                <a:cs typeface="Open Sans"/>
                <a:sym typeface="Open Sans"/>
              </a:rPr>
              <a:t>Website</a:t>
            </a:r>
            <a:r>
              <a:rPr lang="en" sz="1200">
                <a:solidFill>
                  <a:srgbClr val="5F6368"/>
                </a:solidFill>
                <a:latin typeface="Open Sans"/>
                <a:ea typeface="Open Sans"/>
                <a:cs typeface="Open Sans"/>
                <a:sym typeface="Open Sans"/>
              </a:rPr>
              <a:t> and it’s Presentation! To learn more about me, visit my website or drop a line at my email provided below. Thank you!</a:t>
            </a:r>
            <a:endParaRPr sz="1200">
              <a:solidFill>
                <a:srgbClr val="5F6368"/>
              </a:solidFill>
              <a:latin typeface="Open Sans"/>
              <a:ea typeface="Open Sans"/>
              <a:cs typeface="Open Sans"/>
              <a:sym typeface="Open Sans"/>
            </a:endParaRPr>
          </a:p>
          <a:p>
            <a:pPr indent="0" lvl="0" marL="0" rtl="0" algn="ctr">
              <a:lnSpc>
                <a:spcPct val="115000"/>
              </a:lnSpc>
              <a:spcBef>
                <a:spcPts val="0"/>
              </a:spcBef>
              <a:spcAft>
                <a:spcPts val="0"/>
              </a:spcAft>
              <a:buClr>
                <a:schemeClr val="dk1"/>
              </a:buClr>
              <a:buSzPts val="1100"/>
              <a:buFont typeface="Arial"/>
              <a:buNone/>
            </a:pPr>
            <a:r>
              <a:t/>
            </a:r>
            <a:endParaRPr sz="1200">
              <a:solidFill>
                <a:srgbClr val="5F6368"/>
              </a:solidFill>
              <a:latin typeface="Open Sans"/>
              <a:ea typeface="Open Sans"/>
              <a:cs typeface="Open Sans"/>
              <a:sym typeface="Open Sans"/>
            </a:endParaRPr>
          </a:p>
          <a:p>
            <a:pPr indent="0" lvl="0" marL="0" rtl="0" algn="ctr">
              <a:lnSpc>
                <a:spcPct val="115000"/>
              </a:lnSpc>
              <a:spcBef>
                <a:spcPts val="0"/>
              </a:spcBef>
              <a:spcAft>
                <a:spcPts val="0"/>
              </a:spcAft>
              <a:buClr>
                <a:schemeClr val="dk1"/>
              </a:buClr>
              <a:buSzPts val="1100"/>
              <a:buFont typeface="Arial"/>
              <a:buNone/>
            </a:pPr>
            <a:r>
              <a:rPr lang="en" sz="1200">
                <a:solidFill>
                  <a:srgbClr val="5F6368"/>
                </a:solidFill>
                <a:latin typeface="Open Sans"/>
                <a:ea typeface="Open Sans"/>
                <a:cs typeface="Open Sans"/>
                <a:sym typeface="Open Sans"/>
              </a:rPr>
              <a:t>Email: </a:t>
            </a:r>
            <a:r>
              <a:rPr lang="en" sz="1200" u="sng">
                <a:solidFill>
                  <a:schemeClr val="accent5"/>
                </a:solidFill>
                <a:latin typeface="Open Sans"/>
                <a:ea typeface="Open Sans"/>
                <a:cs typeface="Open Sans"/>
                <a:sym typeface="Open Sans"/>
                <a:hlinkClick r:id="rId3">
                  <a:extLst>
                    <a:ext uri="{A12FA001-AC4F-418D-AE19-62706E023703}">
                      <ahyp:hlinkClr val="tx"/>
                    </a:ext>
                  </a:extLst>
                </a:hlinkClick>
              </a:rPr>
              <a:t>bobbianne.elizabeth@gmail.com</a:t>
            </a:r>
            <a:endParaRPr sz="1200">
              <a:solidFill>
                <a:srgbClr val="5F6368"/>
              </a:solidFill>
              <a:latin typeface="Open Sans"/>
              <a:ea typeface="Open Sans"/>
              <a:cs typeface="Open Sans"/>
              <a:sym typeface="Open Sans"/>
            </a:endParaRPr>
          </a:p>
          <a:p>
            <a:pPr indent="0" lvl="0" marL="0" rtl="0" algn="ctr">
              <a:lnSpc>
                <a:spcPct val="115000"/>
              </a:lnSpc>
              <a:spcBef>
                <a:spcPts val="0"/>
              </a:spcBef>
              <a:spcAft>
                <a:spcPts val="0"/>
              </a:spcAft>
              <a:buClr>
                <a:schemeClr val="dk1"/>
              </a:buClr>
              <a:buSzPts val="1100"/>
              <a:buFont typeface="Arial"/>
              <a:buNone/>
            </a:pPr>
            <a:r>
              <a:rPr lang="en" sz="1200">
                <a:solidFill>
                  <a:srgbClr val="5F6368"/>
                </a:solidFill>
                <a:latin typeface="Open Sans"/>
                <a:ea typeface="Open Sans"/>
                <a:cs typeface="Open Sans"/>
                <a:sym typeface="Open Sans"/>
              </a:rPr>
              <a:t>Website: </a:t>
            </a:r>
            <a:r>
              <a:rPr lang="en" sz="1200" u="sng">
                <a:solidFill>
                  <a:schemeClr val="accent5"/>
                </a:solidFill>
                <a:latin typeface="Open Sans"/>
                <a:ea typeface="Open Sans"/>
                <a:cs typeface="Open Sans"/>
                <a:sym typeface="Open Sans"/>
                <a:hlinkClick r:id="rId4">
                  <a:extLst>
                    <a:ext uri="{A12FA001-AC4F-418D-AE19-62706E023703}">
                      <ahyp:hlinkClr val="tx"/>
                    </a:ext>
                  </a:extLst>
                </a:hlinkClick>
              </a:rPr>
              <a:t>www.tenacityart.com</a:t>
            </a:r>
            <a:endParaRPr sz="1200">
              <a:solidFill>
                <a:srgbClr val="5F6368"/>
              </a:solidFill>
              <a:latin typeface="Open Sans"/>
              <a:ea typeface="Open Sans"/>
              <a:cs typeface="Open Sans"/>
              <a:sym typeface="Open Sans"/>
            </a:endParaRPr>
          </a:p>
        </p:txBody>
      </p:sp>
      <p:sp>
        <p:nvSpPr>
          <p:cNvPr id="418" name="Google Shape;418;p66"/>
          <p:cNvSpPr/>
          <p:nvPr/>
        </p:nvSpPr>
        <p:spPr>
          <a:xfrm>
            <a:off x="4230475" y="1602212"/>
            <a:ext cx="513300" cy="513300"/>
          </a:xfrm>
          <a:prstGeom prst="ellipse">
            <a:avLst/>
          </a:prstGeom>
          <a:solidFill>
            <a:srgbClr val="5F63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66"/>
          <p:cNvSpPr/>
          <p:nvPr/>
        </p:nvSpPr>
        <p:spPr>
          <a:xfrm>
            <a:off x="4361825" y="1734124"/>
            <a:ext cx="250599" cy="249449"/>
          </a:xfrm>
          <a:custGeom>
            <a:rect b="b" l="l" r="r" t="t"/>
            <a:pathLst>
              <a:path extrusionOk="0" h="962" w="964">
                <a:moveTo>
                  <a:pt x="774" y="400"/>
                </a:moveTo>
                <a:lnTo>
                  <a:pt x="562" y="189"/>
                </a:lnTo>
                <a:lnTo>
                  <a:pt x="0" y="749"/>
                </a:lnTo>
                <a:lnTo>
                  <a:pt x="0" y="961"/>
                </a:lnTo>
                <a:lnTo>
                  <a:pt x="212" y="961"/>
                </a:lnTo>
                <a:lnTo>
                  <a:pt x="774" y="400"/>
                </a:lnTo>
                <a:close/>
                <a:moveTo>
                  <a:pt x="940" y="234"/>
                </a:moveTo>
                <a:cubicBezTo>
                  <a:pt x="963" y="211"/>
                  <a:pt x="963" y="177"/>
                  <a:pt x="940" y="155"/>
                </a:cubicBezTo>
                <a:lnTo>
                  <a:pt x="807" y="22"/>
                </a:lnTo>
                <a:cubicBezTo>
                  <a:pt x="785" y="0"/>
                  <a:pt x="751" y="0"/>
                  <a:pt x="728" y="22"/>
                </a:cubicBezTo>
                <a:lnTo>
                  <a:pt x="618" y="132"/>
                </a:lnTo>
                <a:lnTo>
                  <a:pt x="830" y="344"/>
                </a:lnTo>
                <a:lnTo>
                  <a:pt x="940" y="23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41"/>
          <p:cNvSpPr txBox="1"/>
          <p:nvPr/>
        </p:nvSpPr>
        <p:spPr>
          <a:xfrm>
            <a:off x="517675" y="2237975"/>
            <a:ext cx="3759900" cy="1523700"/>
          </a:xfrm>
          <a:prstGeom prst="rect">
            <a:avLst/>
          </a:prstGeom>
          <a:noFill/>
          <a:ln>
            <a:noFill/>
          </a:ln>
        </p:spPr>
        <p:txBody>
          <a:bodyPr anchorCtr="0" anchor="t" bIns="91425" lIns="0" spcFirstLastPara="1" rIns="91425" wrap="square" tIns="91425">
            <a:spAutoFit/>
          </a:bodyPr>
          <a:lstStyle/>
          <a:p>
            <a:pPr indent="0" lvl="0" marL="0" rtl="0" algn="l">
              <a:lnSpc>
                <a:spcPct val="150000"/>
              </a:lnSpc>
              <a:spcBef>
                <a:spcPts val="0"/>
              </a:spcBef>
              <a:spcAft>
                <a:spcPts val="0"/>
              </a:spcAft>
              <a:buClr>
                <a:schemeClr val="dk1"/>
              </a:buClr>
              <a:buSzPts val="1100"/>
              <a:buFont typeface="Arial"/>
              <a:buNone/>
            </a:pPr>
            <a:r>
              <a:rPr lang="en">
                <a:solidFill>
                  <a:srgbClr val="4285F4"/>
                </a:solidFill>
                <a:latin typeface="Open Sans SemiBold"/>
                <a:ea typeface="Open Sans SemiBold"/>
                <a:cs typeface="Open Sans SemiBold"/>
                <a:sym typeface="Open Sans SemiBold"/>
              </a:rPr>
              <a:t>The problem: </a:t>
            </a:r>
            <a:endParaRPr>
              <a:solidFill>
                <a:srgbClr val="1967D2"/>
              </a:solidFill>
              <a:latin typeface="Open Sans SemiBold"/>
              <a:ea typeface="Open Sans SemiBold"/>
              <a:cs typeface="Open Sans SemiBold"/>
              <a:sym typeface="Open Sans SemiBold"/>
            </a:endParaRPr>
          </a:p>
          <a:p>
            <a:pPr indent="0" lvl="0" marL="0" rtl="0" algn="l">
              <a:lnSpc>
                <a:spcPct val="150000"/>
              </a:lnSpc>
              <a:spcBef>
                <a:spcPts val="0"/>
              </a:spcBef>
              <a:spcAft>
                <a:spcPts val="0"/>
              </a:spcAft>
              <a:buNone/>
            </a:pPr>
            <a:r>
              <a:rPr lang="en" sz="1200">
                <a:solidFill>
                  <a:srgbClr val="5F6368"/>
                </a:solidFill>
                <a:latin typeface="Open Sans"/>
                <a:ea typeface="Open Sans"/>
                <a:cs typeface="Open Sans"/>
                <a:sym typeface="Open Sans"/>
              </a:rPr>
              <a:t>The problem is that resources from local and national agencies are disparate. Currently, there is no app/website that houses the multitude of domestic violence (DV) resources in one place.</a:t>
            </a:r>
            <a:endParaRPr b="1" sz="1200">
              <a:solidFill>
                <a:srgbClr val="4285F4"/>
              </a:solidFill>
              <a:latin typeface="Open Sans"/>
              <a:ea typeface="Open Sans"/>
              <a:cs typeface="Open Sans"/>
              <a:sym typeface="Open Sans"/>
            </a:endParaRPr>
          </a:p>
        </p:txBody>
      </p:sp>
      <p:sp>
        <p:nvSpPr>
          <p:cNvPr id="172" name="Google Shape;172;p41"/>
          <p:cNvSpPr txBox="1"/>
          <p:nvPr/>
        </p:nvSpPr>
        <p:spPr>
          <a:xfrm>
            <a:off x="517675" y="524350"/>
            <a:ext cx="6155100" cy="5541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en" sz="2400">
                <a:solidFill>
                  <a:srgbClr val="5F6368"/>
                </a:solidFill>
                <a:latin typeface="Open Sans"/>
                <a:ea typeface="Open Sans"/>
                <a:cs typeface="Open Sans"/>
                <a:sym typeface="Open Sans"/>
              </a:rPr>
              <a:t>Project overview</a:t>
            </a:r>
            <a:endParaRPr sz="2400">
              <a:solidFill>
                <a:srgbClr val="5F6368"/>
              </a:solidFill>
              <a:latin typeface="Open Sans"/>
              <a:ea typeface="Open Sans"/>
              <a:cs typeface="Open Sans"/>
              <a:sym typeface="Open Sans"/>
            </a:endParaRPr>
          </a:p>
        </p:txBody>
      </p:sp>
      <p:sp>
        <p:nvSpPr>
          <p:cNvPr id="173" name="Google Shape;173;p41"/>
          <p:cNvSpPr/>
          <p:nvPr/>
        </p:nvSpPr>
        <p:spPr>
          <a:xfrm>
            <a:off x="517675" y="1534000"/>
            <a:ext cx="513300" cy="5133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41"/>
          <p:cNvSpPr txBox="1"/>
          <p:nvPr/>
        </p:nvSpPr>
        <p:spPr>
          <a:xfrm>
            <a:off x="4572000" y="2237975"/>
            <a:ext cx="3681300" cy="1523700"/>
          </a:xfrm>
          <a:prstGeom prst="rect">
            <a:avLst/>
          </a:prstGeom>
          <a:noFill/>
          <a:ln>
            <a:noFill/>
          </a:ln>
        </p:spPr>
        <p:txBody>
          <a:bodyPr anchorCtr="0" anchor="t" bIns="91425" lIns="0" spcFirstLastPara="1" rIns="91425" wrap="square" tIns="91425">
            <a:spAutoFit/>
          </a:bodyPr>
          <a:lstStyle/>
          <a:p>
            <a:pPr indent="0" lvl="0" marL="0" rtl="0" algn="l">
              <a:lnSpc>
                <a:spcPct val="150000"/>
              </a:lnSpc>
              <a:spcBef>
                <a:spcPts val="0"/>
              </a:spcBef>
              <a:spcAft>
                <a:spcPts val="0"/>
              </a:spcAft>
              <a:buNone/>
            </a:pPr>
            <a:r>
              <a:rPr lang="en">
                <a:solidFill>
                  <a:srgbClr val="4285F4"/>
                </a:solidFill>
                <a:latin typeface="Open Sans SemiBold"/>
                <a:ea typeface="Open Sans SemiBold"/>
                <a:cs typeface="Open Sans SemiBold"/>
                <a:sym typeface="Open Sans SemiBold"/>
              </a:rPr>
              <a:t>The goal: </a:t>
            </a:r>
            <a:endParaRPr>
              <a:solidFill>
                <a:srgbClr val="1967D2"/>
              </a:solidFill>
              <a:latin typeface="Open Sans SemiBold"/>
              <a:ea typeface="Open Sans SemiBold"/>
              <a:cs typeface="Open Sans SemiBold"/>
              <a:sym typeface="Open Sans SemiBold"/>
            </a:endParaRPr>
          </a:p>
          <a:p>
            <a:pPr indent="0" lvl="0" marL="0" rtl="0" algn="l">
              <a:lnSpc>
                <a:spcPct val="150000"/>
              </a:lnSpc>
              <a:spcBef>
                <a:spcPts val="0"/>
              </a:spcBef>
              <a:spcAft>
                <a:spcPts val="0"/>
              </a:spcAft>
              <a:buNone/>
            </a:pPr>
            <a:r>
              <a:rPr lang="en" sz="1200">
                <a:solidFill>
                  <a:srgbClr val="5F6368"/>
                </a:solidFill>
                <a:latin typeface="Open Sans"/>
                <a:ea typeface="Open Sans"/>
                <a:cs typeface="Open Sans"/>
                <a:sym typeface="Open Sans"/>
              </a:rPr>
              <a:t>Create</a:t>
            </a:r>
            <a:r>
              <a:rPr lang="en" sz="1200">
                <a:solidFill>
                  <a:srgbClr val="5F6368"/>
                </a:solidFill>
                <a:latin typeface="Open Sans"/>
                <a:ea typeface="Open Sans"/>
                <a:cs typeface="Open Sans"/>
                <a:sym typeface="Open Sans"/>
              </a:rPr>
              <a:t> a simple, easy to navigate app and a responsive website that contains a multitude of  DV resources in one place so survivors can focus on </a:t>
            </a:r>
            <a:r>
              <a:rPr i="1" lang="en" sz="1200" u="sng">
                <a:solidFill>
                  <a:srgbClr val="5F6368"/>
                </a:solidFill>
                <a:latin typeface="Open Sans"/>
                <a:ea typeface="Open Sans"/>
                <a:cs typeface="Open Sans"/>
                <a:sym typeface="Open Sans"/>
              </a:rPr>
              <a:t>using</a:t>
            </a:r>
            <a:r>
              <a:rPr lang="en" sz="1200">
                <a:solidFill>
                  <a:srgbClr val="5F6368"/>
                </a:solidFill>
                <a:latin typeface="Open Sans"/>
                <a:ea typeface="Open Sans"/>
                <a:cs typeface="Open Sans"/>
                <a:sym typeface="Open Sans"/>
              </a:rPr>
              <a:t> resources versus</a:t>
            </a:r>
            <a:r>
              <a:rPr i="1" lang="en" sz="1200">
                <a:solidFill>
                  <a:srgbClr val="5F6368"/>
                </a:solidFill>
                <a:latin typeface="Open Sans"/>
                <a:ea typeface="Open Sans"/>
                <a:cs typeface="Open Sans"/>
                <a:sym typeface="Open Sans"/>
              </a:rPr>
              <a:t> finding</a:t>
            </a:r>
            <a:r>
              <a:rPr lang="en" sz="1200">
                <a:solidFill>
                  <a:srgbClr val="5F6368"/>
                </a:solidFill>
                <a:latin typeface="Open Sans"/>
                <a:ea typeface="Open Sans"/>
                <a:cs typeface="Open Sans"/>
                <a:sym typeface="Open Sans"/>
              </a:rPr>
              <a:t> resources.</a:t>
            </a:r>
            <a:endParaRPr b="1" sz="1200">
              <a:solidFill>
                <a:srgbClr val="4285F4"/>
              </a:solidFill>
              <a:latin typeface="Open Sans"/>
              <a:ea typeface="Open Sans"/>
              <a:cs typeface="Open Sans"/>
              <a:sym typeface="Open Sans"/>
            </a:endParaRPr>
          </a:p>
        </p:txBody>
      </p:sp>
      <p:sp>
        <p:nvSpPr>
          <p:cNvPr id="175" name="Google Shape;175;p41"/>
          <p:cNvSpPr/>
          <p:nvPr/>
        </p:nvSpPr>
        <p:spPr>
          <a:xfrm>
            <a:off x="4572000" y="1534000"/>
            <a:ext cx="513300" cy="5133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41"/>
          <p:cNvSpPr/>
          <p:nvPr/>
        </p:nvSpPr>
        <p:spPr>
          <a:xfrm>
            <a:off x="4684213" y="1653525"/>
            <a:ext cx="288875" cy="274249"/>
          </a:xfrm>
          <a:custGeom>
            <a:rect b="b" l="l" r="r" t="t"/>
            <a:pathLst>
              <a:path extrusionOk="0" h="993" w="1045">
                <a:moveTo>
                  <a:pt x="522" y="798"/>
                </a:moveTo>
                <a:lnTo>
                  <a:pt x="844" y="992"/>
                </a:lnTo>
                <a:lnTo>
                  <a:pt x="759" y="626"/>
                </a:lnTo>
                <a:lnTo>
                  <a:pt x="1044" y="378"/>
                </a:lnTo>
                <a:lnTo>
                  <a:pt x="669" y="347"/>
                </a:lnTo>
                <a:lnTo>
                  <a:pt x="522" y="0"/>
                </a:lnTo>
                <a:lnTo>
                  <a:pt x="375" y="347"/>
                </a:lnTo>
                <a:lnTo>
                  <a:pt x="0" y="378"/>
                </a:lnTo>
                <a:lnTo>
                  <a:pt x="285" y="626"/>
                </a:lnTo>
                <a:lnTo>
                  <a:pt x="200" y="992"/>
                </a:lnTo>
                <a:lnTo>
                  <a:pt x="522" y="798"/>
                </a:ln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77" name="Google Shape;177;p41"/>
          <p:cNvSpPr/>
          <p:nvPr/>
        </p:nvSpPr>
        <p:spPr>
          <a:xfrm>
            <a:off x="640475" y="1656801"/>
            <a:ext cx="267700" cy="267700"/>
          </a:xfrm>
          <a:custGeom>
            <a:rect b="b" l="l" r="r" t="t"/>
            <a:pathLst>
              <a:path extrusionOk="0" h="209550" w="209550">
                <a:moveTo>
                  <a:pt x="115315" y="52353"/>
                </a:moveTo>
                <a:lnTo>
                  <a:pt x="115315" y="115315"/>
                </a:lnTo>
                <a:lnTo>
                  <a:pt x="94235" y="115315"/>
                </a:lnTo>
                <a:lnTo>
                  <a:pt x="94235" y="52353"/>
                </a:lnTo>
                <a:close/>
                <a:moveTo>
                  <a:pt x="115315" y="136256"/>
                </a:moveTo>
                <a:lnTo>
                  <a:pt x="115315" y="157197"/>
                </a:lnTo>
                <a:lnTo>
                  <a:pt x="94235" y="157197"/>
                </a:lnTo>
                <a:lnTo>
                  <a:pt x="94235" y="136256"/>
                </a:lnTo>
                <a:close/>
                <a:moveTo>
                  <a:pt x="104705" y="0"/>
                </a:moveTo>
                <a:lnTo>
                  <a:pt x="99400" y="140"/>
                </a:lnTo>
                <a:lnTo>
                  <a:pt x="94095" y="558"/>
                </a:lnTo>
                <a:lnTo>
                  <a:pt x="88790" y="1256"/>
                </a:lnTo>
                <a:lnTo>
                  <a:pt x="83625" y="2094"/>
                </a:lnTo>
                <a:lnTo>
                  <a:pt x="78599" y="3351"/>
                </a:lnTo>
                <a:lnTo>
                  <a:pt x="73573" y="4747"/>
                </a:lnTo>
                <a:lnTo>
                  <a:pt x="68687" y="6422"/>
                </a:lnTo>
                <a:lnTo>
                  <a:pt x="63940" y="8237"/>
                </a:lnTo>
                <a:lnTo>
                  <a:pt x="59333" y="10331"/>
                </a:lnTo>
                <a:lnTo>
                  <a:pt x="54866" y="12704"/>
                </a:lnTo>
                <a:lnTo>
                  <a:pt x="50398" y="15217"/>
                </a:lnTo>
                <a:lnTo>
                  <a:pt x="46210" y="17870"/>
                </a:lnTo>
                <a:lnTo>
                  <a:pt x="42022" y="20801"/>
                </a:lnTo>
                <a:lnTo>
                  <a:pt x="38113" y="23873"/>
                </a:lnTo>
                <a:lnTo>
                  <a:pt x="34343" y="27223"/>
                </a:lnTo>
                <a:lnTo>
                  <a:pt x="30714" y="30714"/>
                </a:lnTo>
                <a:lnTo>
                  <a:pt x="27223" y="34343"/>
                </a:lnTo>
                <a:lnTo>
                  <a:pt x="23873" y="38113"/>
                </a:lnTo>
                <a:lnTo>
                  <a:pt x="20801" y="42161"/>
                </a:lnTo>
                <a:lnTo>
                  <a:pt x="17870" y="46210"/>
                </a:lnTo>
                <a:lnTo>
                  <a:pt x="15217" y="50398"/>
                </a:lnTo>
                <a:lnTo>
                  <a:pt x="12704" y="54866"/>
                </a:lnTo>
                <a:lnTo>
                  <a:pt x="10331" y="59333"/>
                </a:lnTo>
                <a:lnTo>
                  <a:pt x="8237" y="63940"/>
                </a:lnTo>
                <a:lnTo>
                  <a:pt x="6282" y="68826"/>
                </a:lnTo>
                <a:lnTo>
                  <a:pt x="4747" y="73573"/>
                </a:lnTo>
                <a:lnTo>
                  <a:pt x="3351" y="78599"/>
                </a:lnTo>
                <a:lnTo>
                  <a:pt x="2094" y="83625"/>
                </a:lnTo>
                <a:lnTo>
                  <a:pt x="1256" y="88790"/>
                </a:lnTo>
                <a:lnTo>
                  <a:pt x="558" y="94095"/>
                </a:lnTo>
                <a:lnTo>
                  <a:pt x="140" y="99400"/>
                </a:lnTo>
                <a:lnTo>
                  <a:pt x="0" y="104845"/>
                </a:lnTo>
                <a:lnTo>
                  <a:pt x="140" y="110150"/>
                </a:lnTo>
                <a:lnTo>
                  <a:pt x="558" y="115455"/>
                </a:lnTo>
                <a:lnTo>
                  <a:pt x="1256" y="120760"/>
                </a:lnTo>
                <a:lnTo>
                  <a:pt x="2094" y="125925"/>
                </a:lnTo>
                <a:lnTo>
                  <a:pt x="3351" y="130951"/>
                </a:lnTo>
                <a:lnTo>
                  <a:pt x="4747" y="135977"/>
                </a:lnTo>
                <a:lnTo>
                  <a:pt x="6282" y="140863"/>
                </a:lnTo>
                <a:lnTo>
                  <a:pt x="8237" y="145610"/>
                </a:lnTo>
                <a:lnTo>
                  <a:pt x="10331" y="150217"/>
                </a:lnTo>
                <a:lnTo>
                  <a:pt x="12704" y="154684"/>
                </a:lnTo>
                <a:lnTo>
                  <a:pt x="15217" y="159152"/>
                </a:lnTo>
                <a:lnTo>
                  <a:pt x="17870" y="163340"/>
                </a:lnTo>
                <a:lnTo>
                  <a:pt x="20801" y="167528"/>
                </a:lnTo>
                <a:lnTo>
                  <a:pt x="23873" y="171437"/>
                </a:lnTo>
                <a:lnTo>
                  <a:pt x="27223" y="175207"/>
                </a:lnTo>
                <a:lnTo>
                  <a:pt x="30714" y="178836"/>
                </a:lnTo>
                <a:lnTo>
                  <a:pt x="34343" y="182327"/>
                </a:lnTo>
                <a:lnTo>
                  <a:pt x="38113" y="185677"/>
                </a:lnTo>
                <a:lnTo>
                  <a:pt x="42022" y="188749"/>
                </a:lnTo>
                <a:lnTo>
                  <a:pt x="46210" y="191680"/>
                </a:lnTo>
                <a:lnTo>
                  <a:pt x="50398" y="194333"/>
                </a:lnTo>
                <a:lnTo>
                  <a:pt x="54866" y="196846"/>
                </a:lnTo>
                <a:lnTo>
                  <a:pt x="59333" y="199219"/>
                </a:lnTo>
                <a:lnTo>
                  <a:pt x="63940" y="201313"/>
                </a:lnTo>
                <a:lnTo>
                  <a:pt x="68687" y="203268"/>
                </a:lnTo>
                <a:lnTo>
                  <a:pt x="73573" y="204803"/>
                </a:lnTo>
                <a:lnTo>
                  <a:pt x="78599" y="206199"/>
                </a:lnTo>
                <a:lnTo>
                  <a:pt x="83625" y="207456"/>
                </a:lnTo>
                <a:lnTo>
                  <a:pt x="88790" y="208294"/>
                </a:lnTo>
                <a:lnTo>
                  <a:pt x="94095" y="208992"/>
                </a:lnTo>
                <a:lnTo>
                  <a:pt x="99400" y="209410"/>
                </a:lnTo>
                <a:lnTo>
                  <a:pt x="104705" y="209550"/>
                </a:lnTo>
                <a:lnTo>
                  <a:pt x="110150" y="209410"/>
                </a:lnTo>
                <a:lnTo>
                  <a:pt x="115455" y="208992"/>
                </a:lnTo>
                <a:lnTo>
                  <a:pt x="120760" y="208294"/>
                </a:lnTo>
                <a:lnTo>
                  <a:pt x="125925" y="207456"/>
                </a:lnTo>
                <a:lnTo>
                  <a:pt x="130951" y="206199"/>
                </a:lnTo>
                <a:lnTo>
                  <a:pt x="135977" y="204803"/>
                </a:lnTo>
                <a:lnTo>
                  <a:pt x="140724" y="203268"/>
                </a:lnTo>
                <a:lnTo>
                  <a:pt x="145610" y="201313"/>
                </a:lnTo>
                <a:lnTo>
                  <a:pt x="150217" y="199219"/>
                </a:lnTo>
                <a:lnTo>
                  <a:pt x="154684" y="196846"/>
                </a:lnTo>
                <a:lnTo>
                  <a:pt x="159152" y="194333"/>
                </a:lnTo>
                <a:lnTo>
                  <a:pt x="163340" y="191680"/>
                </a:lnTo>
                <a:lnTo>
                  <a:pt x="167389" y="188749"/>
                </a:lnTo>
                <a:lnTo>
                  <a:pt x="171437" y="185677"/>
                </a:lnTo>
                <a:lnTo>
                  <a:pt x="175207" y="182327"/>
                </a:lnTo>
                <a:lnTo>
                  <a:pt x="178836" y="178836"/>
                </a:lnTo>
                <a:lnTo>
                  <a:pt x="182327" y="175207"/>
                </a:lnTo>
                <a:lnTo>
                  <a:pt x="185677" y="171437"/>
                </a:lnTo>
                <a:lnTo>
                  <a:pt x="188749" y="167528"/>
                </a:lnTo>
                <a:lnTo>
                  <a:pt x="191680" y="163340"/>
                </a:lnTo>
                <a:lnTo>
                  <a:pt x="194333" y="159152"/>
                </a:lnTo>
                <a:lnTo>
                  <a:pt x="196846" y="154684"/>
                </a:lnTo>
                <a:lnTo>
                  <a:pt x="199219" y="150217"/>
                </a:lnTo>
                <a:lnTo>
                  <a:pt x="201313" y="145610"/>
                </a:lnTo>
                <a:lnTo>
                  <a:pt x="203128" y="140863"/>
                </a:lnTo>
                <a:lnTo>
                  <a:pt x="204803" y="135977"/>
                </a:lnTo>
                <a:lnTo>
                  <a:pt x="206199" y="130951"/>
                </a:lnTo>
                <a:lnTo>
                  <a:pt x="207456" y="125925"/>
                </a:lnTo>
                <a:lnTo>
                  <a:pt x="208294" y="120760"/>
                </a:lnTo>
                <a:lnTo>
                  <a:pt x="208992" y="115455"/>
                </a:lnTo>
                <a:lnTo>
                  <a:pt x="209410" y="110150"/>
                </a:lnTo>
                <a:lnTo>
                  <a:pt x="209550" y="104845"/>
                </a:lnTo>
                <a:lnTo>
                  <a:pt x="209410" y="99400"/>
                </a:lnTo>
                <a:lnTo>
                  <a:pt x="208992" y="94095"/>
                </a:lnTo>
                <a:lnTo>
                  <a:pt x="208294" y="88790"/>
                </a:lnTo>
                <a:lnTo>
                  <a:pt x="207456" y="83625"/>
                </a:lnTo>
                <a:lnTo>
                  <a:pt x="206199" y="78599"/>
                </a:lnTo>
                <a:lnTo>
                  <a:pt x="204803" y="73573"/>
                </a:lnTo>
                <a:lnTo>
                  <a:pt x="203128" y="68826"/>
                </a:lnTo>
                <a:lnTo>
                  <a:pt x="201313" y="63940"/>
                </a:lnTo>
                <a:lnTo>
                  <a:pt x="199219" y="59333"/>
                </a:lnTo>
                <a:lnTo>
                  <a:pt x="196846" y="54866"/>
                </a:lnTo>
                <a:lnTo>
                  <a:pt x="194333" y="50398"/>
                </a:lnTo>
                <a:lnTo>
                  <a:pt x="191680" y="46210"/>
                </a:lnTo>
                <a:lnTo>
                  <a:pt x="188749" y="42161"/>
                </a:lnTo>
                <a:lnTo>
                  <a:pt x="185677" y="38113"/>
                </a:lnTo>
                <a:lnTo>
                  <a:pt x="182327" y="34343"/>
                </a:lnTo>
                <a:lnTo>
                  <a:pt x="178836" y="30714"/>
                </a:lnTo>
                <a:lnTo>
                  <a:pt x="175207" y="27223"/>
                </a:lnTo>
                <a:lnTo>
                  <a:pt x="171437" y="23873"/>
                </a:lnTo>
                <a:lnTo>
                  <a:pt x="167389" y="20801"/>
                </a:lnTo>
                <a:lnTo>
                  <a:pt x="163340" y="17870"/>
                </a:lnTo>
                <a:lnTo>
                  <a:pt x="159152" y="15217"/>
                </a:lnTo>
                <a:lnTo>
                  <a:pt x="154684" y="12704"/>
                </a:lnTo>
                <a:lnTo>
                  <a:pt x="150217" y="10331"/>
                </a:lnTo>
                <a:lnTo>
                  <a:pt x="145610" y="8237"/>
                </a:lnTo>
                <a:lnTo>
                  <a:pt x="140724" y="6422"/>
                </a:lnTo>
                <a:lnTo>
                  <a:pt x="135977" y="4747"/>
                </a:lnTo>
                <a:lnTo>
                  <a:pt x="130951" y="3351"/>
                </a:lnTo>
                <a:lnTo>
                  <a:pt x="125925" y="2094"/>
                </a:lnTo>
                <a:lnTo>
                  <a:pt x="120760" y="1256"/>
                </a:lnTo>
                <a:lnTo>
                  <a:pt x="115455" y="558"/>
                </a:lnTo>
                <a:lnTo>
                  <a:pt x="110150" y="140"/>
                </a:lnTo>
                <a:lnTo>
                  <a:pt x="10470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42"/>
          <p:cNvSpPr txBox="1"/>
          <p:nvPr/>
        </p:nvSpPr>
        <p:spPr>
          <a:xfrm>
            <a:off x="517675" y="2237975"/>
            <a:ext cx="3446100" cy="969600"/>
          </a:xfrm>
          <a:prstGeom prst="rect">
            <a:avLst/>
          </a:prstGeom>
          <a:noFill/>
          <a:ln>
            <a:noFill/>
          </a:ln>
        </p:spPr>
        <p:txBody>
          <a:bodyPr anchorCtr="0" anchor="t" bIns="91425" lIns="0" spcFirstLastPara="1" rIns="91425" wrap="square" tIns="91425">
            <a:spAutoFit/>
          </a:bodyPr>
          <a:lstStyle/>
          <a:p>
            <a:pPr indent="0" lvl="0" marL="0" rtl="0" algn="l">
              <a:lnSpc>
                <a:spcPct val="150000"/>
              </a:lnSpc>
              <a:spcBef>
                <a:spcPts val="0"/>
              </a:spcBef>
              <a:spcAft>
                <a:spcPts val="0"/>
              </a:spcAft>
              <a:buNone/>
            </a:pPr>
            <a:r>
              <a:rPr lang="en">
                <a:solidFill>
                  <a:srgbClr val="4285F4"/>
                </a:solidFill>
                <a:latin typeface="Open Sans SemiBold"/>
                <a:ea typeface="Open Sans SemiBold"/>
                <a:cs typeface="Open Sans SemiBold"/>
                <a:sym typeface="Open Sans SemiBold"/>
              </a:rPr>
              <a:t>My role: </a:t>
            </a:r>
            <a:endParaRPr>
              <a:solidFill>
                <a:srgbClr val="1967D2"/>
              </a:solidFill>
              <a:latin typeface="Open Sans SemiBold"/>
              <a:ea typeface="Open Sans SemiBold"/>
              <a:cs typeface="Open Sans SemiBold"/>
              <a:sym typeface="Open Sans SemiBold"/>
            </a:endParaRPr>
          </a:p>
          <a:p>
            <a:pPr indent="0" lvl="0" marL="0" rtl="0" algn="l">
              <a:lnSpc>
                <a:spcPct val="150000"/>
              </a:lnSpc>
              <a:spcBef>
                <a:spcPts val="0"/>
              </a:spcBef>
              <a:spcAft>
                <a:spcPts val="0"/>
              </a:spcAft>
              <a:buClr>
                <a:schemeClr val="dk1"/>
              </a:buClr>
              <a:buSzPts val="1100"/>
              <a:buFont typeface="Arial"/>
              <a:buNone/>
            </a:pPr>
            <a:r>
              <a:rPr lang="en" sz="1200">
                <a:solidFill>
                  <a:srgbClr val="5F6368"/>
                </a:solidFill>
                <a:latin typeface="Open Sans"/>
                <a:ea typeface="Open Sans"/>
                <a:cs typeface="Open Sans"/>
                <a:sym typeface="Open Sans"/>
              </a:rPr>
              <a:t>Lead UX Designer, Lead UX Researcher, and Website Developer</a:t>
            </a:r>
            <a:endParaRPr sz="1200">
              <a:solidFill>
                <a:srgbClr val="5F6368"/>
              </a:solidFill>
              <a:latin typeface="Open Sans"/>
              <a:ea typeface="Open Sans"/>
              <a:cs typeface="Open Sans"/>
              <a:sym typeface="Open Sans"/>
            </a:endParaRPr>
          </a:p>
        </p:txBody>
      </p:sp>
      <p:sp>
        <p:nvSpPr>
          <p:cNvPr id="183" name="Google Shape;183;p42"/>
          <p:cNvSpPr txBox="1"/>
          <p:nvPr/>
        </p:nvSpPr>
        <p:spPr>
          <a:xfrm>
            <a:off x="517675" y="524350"/>
            <a:ext cx="6155100" cy="5541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en" sz="2400">
                <a:solidFill>
                  <a:srgbClr val="5F6368"/>
                </a:solidFill>
                <a:latin typeface="Open Sans"/>
                <a:ea typeface="Open Sans"/>
                <a:cs typeface="Open Sans"/>
                <a:sym typeface="Open Sans"/>
              </a:rPr>
              <a:t>Project overview</a:t>
            </a:r>
            <a:endParaRPr sz="2400">
              <a:solidFill>
                <a:srgbClr val="5F6368"/>
              </a:solidFill>
              <a:latin typeface="Open Sans"/>
              <a:ea typeface="Open Sans"/>
              <a:cs typeface="Open Sans"/>
              <a:sym typeface="Open Sans"/>
            </a:endParaRPr>
          </a:p>
        </p:txBody>
      </p:sp>
      <p:sp>
        <p:nvSpPr>
          <p:cNvPr id="184" name="Google Shape;184;p42"/>
          <p:cNvSpPr/>
          <p:nvPr/>
        </p:nvSpPr>
        <p:spPr>
          <a:xfrm>
            <a:off x="517675" y="1534000"/>
            <a:ext cx="513300" cy="5133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42"/>
          <p:cNvSpPr txBox="1"/>
          <p:nvPr/>
        </p:nvSpPr>
        <p:spPr>
          <a:xfrm>
            <a:off x="4572000" y="2237975"/>
            <a:ext cx="3446100" cy="1246800"/>
          </a:xfrm>
          <a:prstGeom prst="rect">
            <a:avLst/>
          </a:prstGeom>
          <a:noFill/>
          <a:ln>
            <a:noFill/>
          </a:ln>
        </p:spPr>
        <p:txBody>
          <a:bodyPr anchorCtr="0" anchor="t" bIns="91425" lIns="0" spcFirstLastPara="1" rIns="91425" wrap="square" tIns="91425">
            <a:spAutoFit/>
          </a:bodyPr>
          <a:lstStyle/>
          <a:p>
            <a:pPr indent="0" lvl="0" marL="0" rtl="0" algn="l">
              <a:lnSpc>
                <a:spcPct val="150000"/>
              </a:lnSpc>
              <a:spcBef>
                <a:spcPts val="0"/>
              </a:spcBef>
              <a:spcAft>
                <a:spcPts val="0"/>
              </a:spcAft>
              <a:buNone/>
            </a:pPr>
            <a:r>
              <a:rPr lang="en">
                <a:solidFill>
                  <a:srgbClr val="4285F4"/>
                </a:solidFill>
                <a:latin typeface="Open Sans SemiBold"/>
                <a:ea typeface="Open Sans SemiBold"/>
                <a:cs typeface="Open Sans SemiBold"/>
                <a:sym typeface="Open Sans SemiBold"/>
              </a:rPr>
              <a:t>Responsibilities</a:t>
            </a:r>
            <a:r>
              <a:rPr lang="en">
                <a:solidFill>
                  <a:srgbClr val="1967D2"/>
                </a:solidFill>
                <a:latin typeface="Open Sans SemiBold"/>
                <a:ea typeface="Open Sans SemiBold"/>
                <a:cs typeface="Open Sans SemiBold"/>
                <a:sym typeface="Open Sans SemiBold"/>
              </a:rPr>
              <a:t>: </a:t>
            </a:r>
            <a:endParaRPr>
              <a:solidFill>
                <a:srgbClr val="1967D2"/>
              </a:solidFill>
              <a:latin typeface="Open Sans SemiBold"/>
              <a:ea typeface="Open Sans SemiBold"/>
              <a:cs typeface="Open Sans SemiBold"/>
              <a:sym typeface="Open Sans SemiBold"/>
            </a:endParaRPr>
          </a:p>
          <a:p>
            <a:pPr indent="0" lvl="0" marL="0" rtl="0" algn="l">
              <a:lnSpc>
                <a:spcPct val="150000"/>
              </a:lnSpc>
              <a:spcBef>
                <a:spcPts val="0"/>
              </a:spcBef>
              <a:spcAft>
                <a:spcPts val="0"/>
              </a:spcAft>
              <a:buClr>
                <a:schemeClr val="dk1"/>
              </a:buClr>
              <a:buSzPts val="1100"/>
              <a:buFont typeface="Arial"/>
              <a:buNone/>
            </a:pPr>
            <a:r>
              <a:rPr lang="en" sz="1200">
                <a:solidFill>
                  <a:srgbClr val="5F6368"/>
                </a:solidFill>
                <a:latin typeface="Open Sans"/>
                <a:ea typeface="Open Sans"/>
                <a:cs typeface="Open Sans"/>
                <a:sym typeface="Open Sans"/>
              </a:rPr>
              <a:t>User Research, Ideate, Code, Wireframing, Prototyping in multiple formats, Design and Creation of Website</a:t>
            </a:r>
            <a:endParaRPr b="1" sz="1200">
              <a:solidFill>
                <a:srgbClr val="4285F4"/>
              </a:solidFill>
              <a:latin typeface="Open Sans"/>
              <a:ea typeface="Open Sans"/>
              <a:cs typeface="Open Sans"/>
              <a:sym typeface="Open Sans"/>
            </a:endParaRPr>
          </a:p>
        </p:txBody>
      </p:sp>
      <p:sp>
        <p:nvSpPr>
          <p:cNvPr id="186" name="Google Shape;186;p42"/>
          <p:cNvSpPr/>
          <p:nvPr/>
        </p:nvSpPr>
        <p:spPr>
          <a:xfrm>
            <a:off x="4572000" y="1534000"/>
            <a:ext cx="513300" cy="5133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42"/>
          <p:cNvSpPr/>
          <p:nvPr/>
        </p:nvSpPr>
        <p:spPr>
          <a:xfrm>
            <a:off x="645441" y="1662440"/>
            <a:ext cx="257757" cy="256421"/>
          </a:xfrm>
          <a:custGeom>
            <a:rect b="b" l="l" r="r" t="t"/>
            <a:pathLst>
              <a:path extrusionOk="0" h="847" w="851">
                <a:moveTo>
                  <a:pt x="423" y="423"/>
                </a:moveTo>
                <a:cubicBezTo>
                  <a:pt x="542" y="423"/>
                  <a:pt x="635" y="327"/>
                  <a:pt x="635" y="212"/>
                </a:cubicBezTo>
                <a:cubicBezTo>
                  <a:pt x="635" y="93"/>
                  <a:pt x="539" y="0"/>
                  <a:pt x="423" y="0"/>
                </a:cubicBezTo>
                <a:cubicBezTo>
                  <a:pt x="308" y="0"/>
                  <a:pt x="212" y="96"/>
                  <a:pt x="212" y="212"/>
                </a:cubicBezTo>
                <a:cubicBezTo>
                  <a:pt x="209" y="327"/>
                  <a:pt x="305" y="423"/>
                  <a:pt x="423" y="423"/>
                </a:cubicBezTo>
                <a:close/>
                <a:moveTo>
                  <a:pt x="423" y="528"/>
                </a:moveTo>
                <a:cubicBezTo>
                  <a:pt x="282" y="528"/>
                  <a:pt x="0" y="598"/>
                  <a:pt x="0" y="738"/>
                </a:cubicBezTo>
                <a:lnTo>
                  <a:pt x="0" y="846"/>
                </a:lnTo>
                <a:lnTo>
                  <a:pt x="850" y="846"/>
                </a:lnTo>
                <a:lnTo>
                  <a:pt x="850" y="738"/>
                </a:lnTo>
                <a:cubicBezTo>
                  <a:pt x="847" y="601"/>
                  <a:pt x="564" y="528"/>
                  <a:pt x="423" y="528"/>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88" name="Google Shape;188;p42"/>
          <p:cNvSpPr/>
          <p:nvPr/>
        </p:nvSpPr>
        <p:spPr>
          <a:xfrm>
            <a:off x="4685687" y="1710781"/>
            <a:ext cx="285935" cy="159748"/>
          </a:xfrm>
          <a:custGeom>
            <a:rect b="b" l="l" r="r" t="t"/>
            <a:pathLst>
              <a:path extrusionOk="0" h="526" w="941">
                <a:moveTo>
                  <a:pt x="0" y="316"/>
                </a:moveTo>
                <a:lnTo>
                  <a:pt x="105" y="316"/>
                </a:lnTo>
                <a:lnTo>
                  <a:pt x="105" y="212"/>
                </a:lnTo>
                <a:lnTo>
                  <a:pt x="0" y="212"/>
                </a:lnTo>
                <a:lnTo>
                  <a:pt x="0" y="316"/>
                </a:lnTo>
                <a:close/>
                <a:moveTo>
                  <a:pt x="0" y="525"/>
                </a:moveTo>
                <a:lnTo>
                  <a:pt x="105" y="525"/>
                </a:lnTo>
                <a:lnTo>
                  <a:pt x="105" y="421"/>
                </a:lnTo>
                <a:lnTo>
                  <a:pt x="0" y="421"/>
                </a:lnTo>
                <a:lnTo>
                  <a:pt x="0" y="525"/>
                </a:lnTo>
                <a:close/>
                <a:moveTo>
                  <a:pt x="0" y="105"/>
                </a:moveTo>
                <a:lnTo>
                  <a:pt x="105" y="105"/>
                </a:lnTo>
                <a:lnTo>
                  <a:pt x="105" y="0"/>
                </a:lnTo>
                <a:lnTo>
                  <a:pt x="0" y="0"/>
                </a:lnTo>
                <a:lnTo>
                  <a:pt x="0" y="105"/>
                </a:lnTo>
                <a:close/>
                <a:moveTo>
                  <a:pt x="209" y="316"/>
                </a:moveTo>
                <a:lnTo>
                  <a:pt x="940" y="316"/>
                </a:lnTo>
                <a:lnTo>
                  <a:pt x="940" y="212"/>
                </a:lnTo>
                <a:lnTo>
                  <a:pt x="209" y="212"/>
                </a:lnTo>
                <a:lnTo>
                  <a:pt x="209" y="316"/>
                </a:lnTo>
                <a:close/>
                <a:moveTo>
                  <a:pt x="209" y="525"/>
                </a:moveTo>
                <a:lnTo>
                  <a:pt x="940" y="525"/>
                </a:lnTo>
                <a:lnTo>
                  <a:pt x="940" y="421"/>
                </a:lnTo>
                <a:lnTo>
                  <a:pt x="209" y="421"/>
                </a:lnTo>
                <a:lnTo>
                  <a:pt x="209" y="525"/>
                </a:lnTo>
                <a:close/>
                <a:moveTo>
                  <a:pt x="209" y="0"/>
                </a:moveTo>
                <a:lnTo>
                  <a:pt x="209" y="105"/>
                </a:lnTo>
                <a:lnTo>
                  <a:pt x="940" y="105"/>
                </a:lnTo>
                <a:lnTo>
                  <a:pt x="940" y="0"/>
                </a:lnTo>
                <a:lnTo>
                  <a:pt x="209"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4335"/>
        </a:solidFill>
      </p:bgPr>
    </p:bg>
    <p:spTree>
      <p:nvGrpSpPr>
        <p:cNvPr id="192" name="Shape 192"/>
        <p:cNvGrpSpPr/>
        <p:nvPr/>
      </p:nvGrpSpPr>
      <p:grpSpPr>
        <a:xfrm>
          <a:off x="0" y="0"/>
          <a:ext cx="0" cy="0"/>
          <a:chOff x="0" y="0"/>
          <a:chExt cx="0" cy="0"/>
        </a:xfrm>
      </p:grpSpPr>
      <p:sp>
        <p:nvSpPr>
          <p:cNvPr id="193" name="Google Shape;193;p43"/>
          <p:cNvSpPr txBox="1"/>
          <p:nvPr/>
        </p:nvSpPr>
        <p:spPr>
          <a:xfrm>
            <a:off x="-460025" y="2082300"/>
            <a:ext cx="3704400" cy="9789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rPr lang="en" sz="2400">
                <a:solidFill>
                  <a:srgbClr val="FFFFFF"/>
                </a:solidFill>
                <a:latin typeface="Open Sans"/>
                <a:ea typeface="Open Sans"/>
                <a:cs typeface="Open Sans"/>
                <a:sym typeface="Open Sans"/>
              </a:rPr>
              <a:t>Understanding</a:t>
            </a:r>
            <a:endParaRPr sz="2400">
              <a:solidFill>
                <a:srgbClr val="FFFFFF"/>
              </a:solidFill>
              <a:latin typeface="Open Sans"/>
              <a:ea typeface="Open Sans"/>
              <a:cs typeface="Open Sans"/>
              <a:sym typeface="Open Sans"/>
            </a:endParaRPr>
          </a:p>
          <a:p>
            <a:pPr indent="0" lvl="0" marL="0" rtl="0" algn="r">
              <a:lnSpc>
                <a:spcPct val="115000"/>
              </a:lnSpc>
              <a:spcBef>
                <a:spcPts val="0"/>
              </a:spcBef>
              <a:spcAft>
                <a:spcPts val="0"/>
              </a:spcAft>
              <a:buNone/>
            </a:pPr>
            <a:r>
              <a:rPr lang="en" sz="2400">
                <a:solidFill>
                  <a:srgbClr val="FFFFFF"/>
                </a:solidFill>
                <a:latin typeface="Open Sans"/>
                <a:ea typeface="Open Sans"/>
                <a:cs typeface="Open Sans"/>
                <a:sym typeface="Open Sans"/>
              </a:rPr>
              <a:t>the user</a:t>
            </a:r>
            <a:endParaRPr sz="2400">
              <a:solidFill>
                <a:srgbClr val="FFFFFF"/>
              </a:solidFill>
              <a:latin typeface="Open Sans"/>
              <a:ea typeface="Open Sans"/>
              <a:cs typeface="Open Sans"/>
              <a:sym typeface="Open Sans"/>
            </a:endParaRPr>
          </a:p>
        </p:txBody>
      </p:sp>
      <p:sp>
        <p:nvSpPr>
          <p:cNvPr id="194" name="Google Shape;194;p43"/>
          <p:cNvSpPr txBox="1"/>
          <p:nvPr/>
        </p:nvSpPr>
        <p:spPr>
          <a:xfrm>
            <a:off x="3712425" y="1886850"/>
            <a:ext cx="3946500" cy="1693200"/>
          </a:xfrm>
          <a:prstGeom prst="rect">
            <a:avLst/>
          </a:prstGeom>
          <a:noFill/>
          <a:ln>
            <a:noFill/>
          </a:ln>
        </p:spPr>
        <p:txBody>
          <a:bodyPr anchorCtr="0" anchor="t" bIns="91425" lIns="91425" spcFirstLastPara="1" rIns="91425" wrap="square" tIns="91425">
            <a:spAutoFit/>
          </a:bodyPr>
          <a:lstStyle/>
          <a:p>
            <a:pPr indent="-317500" lvl="0" marL="457200" rtl="0" algn="l">
              <a:lnSpc>
                <a:spcPct val="150000"/>
              </a:lnSpc>
              <a:spcBef>
                <a:spcPts val="0"/>
              </a:spcBef>
              <a:spcAft>
                <a:spcPts val="0"/>
              </a:spcAft>
              <a:buClr>
                <a:srgbClr val="FFFFFF"/>
              </a:buClr>
              <a:buSzPts val="1400"/>
              <a:buFont typeface="Open Sans"/>
              <a:buChar char="●"/>
            </a:pPr>
            <a:r>
              <a:rPr lang="en">
                <a:solidFill>
                  <a:srgbClr val="FFFFFF"/>
                </a:solidFill>
                <a:latin typeface="Open Sans"/>
                <a:ea typeface="Open Sans"/>
                <a:cs typeface="Open Sans"/>
                <a:sym typeface="Open Sans"/>
              </a:rPr>
              <a:t>User research</a:t>
            </a:r>
            <a:endParaRPr>
              <a:solidFill>
                <a:srgbClr val="FFFFFF"/>
              </a:solidFill>
              <a:latin typeface="Open Sans"/>
              <a:ea typeface="Open Sans"/>
              <a:cs typeface="Open Sans"/>
              <a:sym typeface="Open Sans"/>
            </a:endParaRPr>
          </a:p>
          <a:p>
            <a:pPr indent="-317500" lvl="0" marL="457200" rtl="0" algn="l">
              <a:lnSpc>
                <a:spcPct val="150000"/>
              </a:lnSpc>
              <a:spcBef>
                <a:spcPts val="0"/>
              </a:spcBef>
              <a:spcAft>
                <a:spcPts val="0"/>
              </a:spcAft>
              <a:buClr>
                <a:srgbClr val="FFFFFF"/>
              </a:buClr>
              <a:buSzPts val="1400"/>
              <a:buFont typeface="Open Sans"/>
              <a:buChar char="●"/>
            </a:pPr>
            <a:r>
              <a:rPr lang="en">
                <a:solidFill>
                  <a:srgbClr val="FFFFFF"/>
                </a:solidFill>
                <a:latin typeface="Open Sans"/>
                <a:ea typeface="Open Sans"/>
                <a:cs typeface="Open Sans"/>
                <a:sym typeface="Open Sans"/>
              </a:rPr>
              <a:t>Personas</a:t>
            </a:r>
            <a:endParaRPr>
              <a:solidFill>
                <a:srgbClr val="FFFFFF"/>
              </a:solidFill>
              <a:latin typeface="Open Sans"/>
              <a:ea typeface="Open Sans"/>
              <a:cs typeface="Open Sans"/>
              <a:sym typeface="Open Sans"/>
            </a:endParaRPr>
          </a:p>
          <a:p>
            <a:pPr indent="-317500" lvl="0" marL="457200" rtl="0" algn="l">
              <a:lnSpc>
                <a:spcPct val="150000"/>
              </a:lnSpc>
              <a:spcBef>
                <a:spcPts val="0"/>
              </a:spcBef>
              <a:spcAft>
                <a:spcPts val="0"/>
              </a:spcAft>
              <a:buClr>
                <a:srgbClr val="FFFFFF"/>
              </a:buClr>
              <a:buSzPts val="1400"/>
              <a:buFont typeface="Open Sans"/>
              <a:buChar char="●"/>
            </a:pPr>
            <a:r>
              <a:rPr lang="en">
                <a:solidFill>
                  <a:srgbClr val="FFFFFF"/>
                </a:solidFill>
                <a:latin typeface="Open Sans"/>
                <a:ea typeface="Open Sans"/>
                <a:cs typeface="Open Sans"/>
                <a:sym typeface="Open Sans"/>
              </a:rPr>
              <a:t>Problem </a:t>
            </a:r>
            <a:r>
              <a:rPr lang="en">
                <a:solidFill>
                  <a:srgbClr val="FFFFFF"/>
                </a:solidFill>
                <a:latin typeface="Open Sans"/>
                <a:ea typeface="Open Sans"/>
                <a:cs typeface="Open Sans"/>
                <a:sym typeface="Open Sans"/>
              </a:rPr>
              <a:t>statements</a:t>
            </a:r>
            <a:endParaRPr>
              <a:solidFill>
                <a:srgbClr val="FFFFFF"/>
              </a:solidFill>
              <a:latin typeface="Open Sans"/>
              <a:ea typeface="Open Sans"/>
              <a:cs typeface="Open Sans"/>
              <a:sym typeface="Open Sans"/>
            </a:endParaRPr>
          </a:p>
          <a:p>
            <a:pPr indent="-317500" lvl="0" marL="457200" rtl="0" algn="l">
              <a:lnSpc>
                <a:spcPct val="150000"/>
              </a:lnSpc>
              <a:spcBef>
                <a:spcPts val="0"/>
              </a:spcBef>
              <a:spcAft>
                <a:spcPts val="0"/>
              </a:spcAft>
              <a:buClr>
                <a:srgbClr val="FFFFFF"/>
              </a:buClr>
              <a:buSzPts val="1400"/>
              <a:buFont typeface="Open Sans"/>
              <a:buChar char="●"/>
            </a:pPr>
            <a:r>
              <a:rPr lang="en">
                <a:solidFill>
                  <a:srgbClr val="FFFFFF"/>
                </a:solidFill>
                <a:latin typeface="Open Sans"/>
                <a:ea typeface="Open Sans"/>
                <a:cs typeface="Open Sans"/>
                <a:sym typeface="Open Sans"/>
              </a:rPr>
              <a:t>Competitive audit</a:t>
            </a:r>
            <a:endParaRPr>
              <a:solidFill>
                <a:srgbClr val="FFFFFF"/>
              </a:solidFill>
              <a:latin typeface="Open Sans"/>
              <a:ea typeface="Open Sans"/>
              <a:cs typeface="Open Sans"/>
              <a:sym typeface="Open Sans"/>
            </a:endParaRPr>
          </a:p>
          <a:p>
            <a:pPr indent="-317500" lvl="0" marL="457200" rtl="0" algn="l">
              <a:lnSpc>
                <a:spcPct val="150000"/>
              </a:lnSpc>
              <a:spcBef>
                <a:spcPts val="0"/>
              </a:spcBef>
              <a:spcAft>
                <a:spcPts val="0"/>
              </a:spcAft>
              <a:buClr>
                <a:srgbClr val="FFFFFF"/>
              </a:buClr>
              <a:buSzPts val="1400"/>
              <a:buFont typeface="Open Sans"/>
              <a:buChar char="●"/>
            </a:pPr>
            <a:r>
              <a:rPr lang="en">
                <a:solidFill>
                  <a:srgbClr val="FFFFFF"/>
                </a:solidFill>
                <a:latin typeface="Open Sans"/>
                <a:ea typeface="Open Sans"/>
                <a:cs typeface="Open Sans"/>
                <a:sym typeface="Open Sans"/>
              </a:rPr>
              <a:t>Ideation</a:t>
            </a:r>
            <a:endParaRPr>
              <a:solidFill>
                <a:srgbClr val="FFFFFF"/>
              </a:solidFill>
              <a:latin typeface="Open Sans"/>
              <a:ea typeface="Open Sans"/>
              <a:cs typeface="Open Sans"/>
              <a:sym typeface="Open Sans"/>
            </a:endParaRPr>
          </a:p>
        </p:txBody>
      </p:sp>
      <p:cxnSp>
        <p:nvCxnSpPr>
          <p:cNvPr id="195" name="Google Shape;195;p43"/>
          <p:cNvCxnSpPr/>
          <p:nvPr/>
        </p:nvCxnSpPr>
        <p:spPr>
          <a:xfrm>
            <a:off x="3460100" y="1032150"/>
            <a:ext cx="36600" cy="3079200"/>
          </a:xfrm>
          <a:prstGeom prst="straightConnector1">
            <a:avLst/>
          </a:prstGeom>
          <a:noFill/>
          <a:ln cap="flat" cmpd="sng" w="19050">
            <a:solidFill>
              <a:srgbClr val="FFFFFF"/>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44"/>
          <p:cNvSpPr/>
          <p:nvPr/>
        </p:nvSpPr>
        <p:spPr>
          <a:xfrm>
            <a:off x="517675" y="1832019"/>
            <a:ext cx="7938900" cy="25104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44"/>
          <p:cNvSpPr txBox="1"/>
          <p:nvPr/>
        </p:nvSpPr>
        <p:spPr>
          <a:xfrm>
            <a:off x="517675" y="524350"/>
            <a:ext cx="6155100" cy="5541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en" sz="2400">
                <a:solidFill>
                  <a:srgbClr val="5F6368"/>
                </a:solidFill>
                <a:latin typeface="Open Sans"/>
                <a:ea typeface="Open Sans"/>
                <a:cs typeface="Open Sans"/>
                <a:sym typeface="Open Sans"/>
              </a:rPr>
              <a:t>User research: summary</a:t>
            </a:r>
            <a:endParaRPr sz="2400">
              <a:solidFill>
                <a:srgbClr val="5F6368"/>
              </a:solidFill>
              <a:latin typeface="Open Sans"/>
              <a:ea typeface="Open Sans"/>
              <a:cs typeface="Open Sans"/>
              <a:sym typeface="Open Sans"/>
            </a:endParaRPr>
          </a:p>
        </p:txBody>
      </p:sp>
      <p:sp>
        <p:nvSpPr>
          <p:cNvPr id="202" name="Google Shape;202;p44"/>
          <p:cNvSpPr txBox="1"/>
          <p:nvPr/>
        </p:nvSpPr>
        <p:spPr>
          <a:xfrm>
            <a:off x="882150" y="2439250"/>
            <a:ext cx="7379700" cy="1856400"/>
          </a:xfrm>
          <a:prstGeom prst="rect">
            <a:avLst/>
          </a:prstGeom>
          <a:noFill/>
          <a:ln>
            <a:noFill/>
          </a:ln>
        </p:spPr>
        <p:txBody>
          <a:bodyPr anchorCtr="0" anchor="t" bIns="91425" lIns="0"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lang="en" sz="1200">
                <a:solidFill>
                  <a:srgbClr val="5F6368"/>
                </a:solidFill>
                <a:latin typeface="Open Sans"/>
                <a:ea typeface="Open Sans"/>
                <a:cs typeface="Open Sans"/>
                <a:sym typeface="Open Sans"/>
              </a:rPr>
              <a:t>By conducting a series of interviews, surveys, and reading available research papers, I discovered how few apps or websites contained information that was easy to use. Survivors in a crisis state and need </a:t>
            </a:r>
            <a:r>
              <a:rPr lang="en" sz="1200">
                <a:solidFill>
                  <a:srgbClr val="5F6368"/>
                </a:solidFill>
                <a:latin typeface="Open Sans"/>
                <a:ea typeface="Open Sans"/>
                <a:cs typeface="Open Sans"/>
                <a:sym typeface="Open Sans"/>
              </a:rPr>
              <a:t>information</a:t>
            </a:r>
            <a:r>
              <a:rPr lang="en" sz="1200">
                <a:solidFill>
                  <a:srgbClr val="5F6368"/>
                </a:solidFill>
                <a:latin typeface="Open Sans"/>
                <a:ea typeface="Open Sans"/>
                <a:cs typeface="Open Sans"/>
                <a:sym typeface="Open Sans"/>
              </a:rPr>
              <a:t> to be quickly </a:t>
            </a:r>
            <a:r>
              <a:rPr lang="en" sz="1200">
                <a:solidFill>
                  <a:srgbClr val="5F6368"/>
                </a:solidFill>
                <a:latin typeface="Open Sans"/>
                <a:ea typeface="Open Sans"/>
                <a:cs typeface="Open Sans"/>
                <a:sym typeface="Open Sans"/>
              </a:rPr>
              <a:t>digestible</a:t>
            </a:r>
            <a:r>
              <a:rPr lang="en" sz="1200">
                <a:solidFill>
                  <a:srgbClr val="5F6368"/>
                </a:solidFill>
                <a:latin typeface="Open Sans"/>
                <a:ea typeface="Open Sans"/>
                <a:cs typeface="Open Sans"/>
                <a:sym typeface="Open Sans"/>
              </a:rPr>
              <a:t>. Working with trauma survivors as an artist and being a domestic violence survivor myself, I was aware of the need for resources. However, half of the battle was just to find the resources. Most of the resources in this app/website I discovered in a multi-year journey overcoming domestic violence. In addition to interviewing fellow survivors, my competitive audit found that most apps where only for safety plan (the first </a:t>
            </a:r>
            <a:r>
              <a:rPr lang="en" sz="1200">
                <a:solidFill>
                  <a:srgbClr val="5F6368"/>
                </a:solidFill>
                <a:latin typeface="Open Sans"/>
                <a:ea typeface="Open Sans"/>
                <a:cs typeface="Open Sans"/>
                <a:sym typeface="Open Sans"/>
              </a:rPr>
              <a:t>step</a:t>
            </a:r>
            <a:r>
              <a:rPr lang="en" sz="1200">
                <a:solidFill>
                  <a:srgbClr val="5F6368"/>
                </a:solidFill>
                <a:latin typeface="Open Sans"/>
                <a:ea typeface="Open Sans"/>
                <a:cs typeface="Open Sans"/>
                <a:sym typeface="Open Sans"/>
              </a:rPr>
              <a:t> of leaving a DV relationship). None of the app contained all the needed resources needed to escape domestic violence.</a:t>
            </a:r>
            <a:endParaRPr sz="1200">
              <a:solidFill>
                <a:srgbClr val="5F6368"/>
              </a:solidFill>
              <a:latin typeface="Open Sans"/>
              <a:ea typeface="Open Sans"/>
              <a:cs typeface="Open Sans"/>
              <a:sym typeface="Open Sans"/>
            </a:endParaRPr>
          </a:p>
        </p:txBody>
      </p:sp>
      <p:sp>
        <p:nvSpPr>
          <p:cNvPr id="203" name="Google Shape;203;p44"/>
          <p:cNvSpPr/>
          <p:nvPr/>
        </p:nvSpPr>
        <p:spPr>
          <a:xfrm>
            <a:off x="4230475" y="1602212"/>
            <a:ext cx="513300" cy="513300"/>
          </a:xfrm>
          <a:prstGeom prst="ellipse">
            <a:avLst/>
          </a:pr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44"/>
          <p:cNvSpPr/>
          <p:nvPr/>
        </p:nvSpPr>
        <p:spPr>
          <a:xfrm>
            <a:off x="4373201" y="1744926"/>
            <a:ext cx="227849" cy="227849"/>
          </a:xfrm>
          <a:custGeom>
            <a:rect b="b" l="l" r="r" t="t"/>
            <a:pathLst>
              <a:path extrusionOk="0" h="941" w="940">
                <a:moveTo>
                  <a:pt x="835" y="0"/>
                </a:moveTo>
                <a:lnTo>
                  <a:pt x="104" y="0"/>
                </a:lnTo>
                <a:cubicBezTo>
                  <a:pt x="47" y="0"/>
                  <a:pt x="0" y="48"/>
                  <a:pt x="0" y="105"/>
                </a:cubicBezTo>
                <a:lnTo>
                  <a:pt x="0" y="835"/>
                </a:lnTo>
                <a:cubicBezTo>
                  <a:pt x="0" y="892"/>
                  <a:pt x="47" y="940"/>
                  <a:pt x="104" y="940"/>
                </a:cubicBezTo>
                <a:lnTo>
                  <a:pt x="835" y="940"/>
                </a:lnTo>
                <a:cubicBezTo>
                  <a:pt x="891" y="940"/>
                  <a:pt x="939" y="892"/>
                  <a:pt x="939" y="835"/>
                </a:cubicBezTo>
                <a:lnTo>
                  <a:pt x="939" y="105"/>
                </a:lnTo>
                <a:cubicBezTo>
                  <a:pt x="939" y="48"/>
                  <a:pt x="891" y="0"/>
                  <a:pt x="835" y="0"/>
                </a:cubicBezTo>
                <a:close/>
                <a:moveTo>
                  <a:pt x="313" y="734"/>
                </a:moveTo>
                <a:lnTo>
                  <a:pt x="208" y="734"/>
                </a:lnTo>
                <a:lnTo>
                  <a:pt x="208" y="367"/>
                </a:lnTo>
                <a:lnTo>
                  <a:pt x="313" y="367"/>
                </a:lnTo>
                <a:lnTo>
                  <a:pt x="313" y="734"/>
                </a:lnTo>
                <a:close/>
                <a:moveTo>
                  <a:pt x="522" y="734"/>
                </a:moveTo>
                <a:lnTo>
                  <a:pt x="417" y="734"/>
                </a:lnTo>
                <a:lnTo>
                  <a:pt x="417" y="212"/>
                </a:lnTo>
                <a:lnTo>
                  <a:pt x="522" y="212"/>
                </a:lnTo>
                <a:lnTo>
                  <a:pt x="522" y="734"/>
                </a:lnTo>
                <a:close/>
                <a:moveTo>
                  <a:pt x="730" y="734"/>
                </a:moveTo>
                <a:lnTo>
                  <a:pt x="626" y="734"/>
                </a:lnTo>
                <a:lnTo>
                  <a:pt x="626" y="525"/>
                </a:lnTo>
                <a:lnTo>
                  <a:pt x="730" y="525"/>
                </a:lnTo>
                <a:lnTo>
                  <a:pt x="730" y="73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45"/>
          <p:cNvSpPr txBox="1"/>
          <p:nvPr/>
        </p:nvSpPr>
        <p:spPr>
          <a:xfrm>
            <a:off x="517675" y="524350"/>
            <a:ext cx="6108600" cy="5541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en" sz="2400">
                <a:solidFill>
                  <a:srgbClr val="5F6368"/>
                </a:solidFill>
                <a:latin typeface="Open Sans"/>
                <a:ea typeface="Open Sans"/>
                <a:cs typeface="Open Sans"/>
                <a:sym typeface="Open Sans"/>
              </a:rPr>
              <a:t>Persona 1: </a:t>
            </a:r>
            <a:r>
              <a:rPr b="1" lang="en" sz="2400">
                <a:solidFill>
                  <a:srgbClr val="5F6368"/>
                </a:solidFill>
                <a:latin typeface="Open Sans"/>
                <a:ea typeface="Open Sans"/>
                <a:cs typeface="Open Sans"/>
                <a:sym typeface="Open Sans"/>
              </a:rPr>
              <a:t>Ella</a:t>
            </a:r>
            <a:endParaRPr b="1" sz="2400">
              <a:solidFill>
                <a:srgbClr val="5F6368"/>
              </a:solidFill>
              <a:latin typeface="Open Sans"/>
              <a:ea typeface="Open Sans"/>
              <a:cs typeface="Open Sans"/>
              <a:sym typeface="Open Sans"/>
            </a:endParaRPr>
          </a:p>
        </p:txBody>
      </p:sp>
      <p:sp>
        <p:nvSpPr>
          <p:cNvPr id="210" name="Google Shape;210;p45"/>
          <p:cNvSpPr txBox="1"/>
          <p:nvPr/>
        </p:nvSpPr>
        <p:spPr>
          <a:xfrm>
            <a:off x="167100" y="1450275"/>
            <a:ext cx="2723100" cy="2986200"/>
          </a:xfrm>
          <a:prstGeom prst="rect">
            <a:avLst/>
          </a:prstGeom>
          <a:noFill/>
          <a:ln>
            <a:noFill/>
          </a:ln>
        </p:spPr>
        <p:txBody>
          <a:bodyPr anchorCtr="0" anchor="t" bIns="91425" lIns="0" spcFirstLastPara="1" rIns="91425" wrap="square" tIns="91425">
            <a:spAutoFit/>
          </a:bodyPr>
          <a:lstStyle/>
          <a:p>
            <a:pPr indent="0" lvl="0" marL="0" rtl="0" algn="l">
              <a:lnSpc>
                <a:spcPct val="150000"/>
              </a:lnSpc>
              <a:spcBef>
                <a:spcPts val="0"/>
              </a:spcBef>
              <a:spcAft>
                <a:spcPts val="0"/>
              </a:spcAft>
              <a:buNone/>
            </a:pPr>
            <a:r>
              <a:rPr lang="en">
                <a:solidFill>
                  <a:srgbClr val="EA4335"/>
                </a:solidFill>
                <a:latin typeface="Open Sans SemiBold"/>
                <a:ea typeface="Open Sans SemiBold"/>
                <a:cs typeface="Open Sans SemiBold"/>
                <a:sym typeface="Open Sans SemiBold"/>
              </a:rPr>
              <a:t>Problem statement:</a:t>
            </a:r>
            <a:endParaRPr>
              <a:solidFill>
                <a:srgbClr val="EA4335"/>
              </a:solidFill>
              <a:latin typeface="Open Sans SemiBold"/>
              <a:ea typeface="Open Sans SemiBold"/>
              <a:cs typeface="Open Sans SemiBold"/>
              <a:sym typeface="Open Sans SemiBold"/>
            </a:endParaRPr>
          </a:p>
          <a:p>
            <a:pPr indent="0" lvl="0" marL="0" rtl="0" algn="l">
              <a:lnSpc>
                <a:spcPct val="150000"/>
              </a:lnSpc>
              <a:spcBef>
                <a:spcPts val="0"/>
              </a:spcBef>
              <a:spcAft>
                <a:spcPts val="0"/>
              </a:spcAft>
              <a:buNone/>
            </a:pPr>
            <a:r>
              <a:rPr lang="en">
                <a:solidFill>
                  <a:srgbClr val="5F6368"/>
                </a:solidFill>
                <a:latin typeface="Open Sans"/>
                <a:ea typeface="Open Sans"/>
                <a:cs typeface="Open Sans"/>
                <a:sym typeface="Open Sans"/>
              </a:rPr>
              <a:t>Ella </a:t>
            </a:r>
            <a:r>
              <a:rPr lang="en">
                <a:solidFill>
                  <a:srgbClr val="5F6368"/>
                </a:solidFill>
                <a:latin typeface="Open Sans"/>
                <a:ea typeface="Open Sans"/>
                <a:cs typeface="Open Sans"/>
                <a:sym typeface="Open Sans"/>
              </a:rPr>
              <a:t>is a domestic violence survivor who needs an app or website that contains multiple resource that are saved &amp; </a:t>
            </a:r>
            <a:r>
              <a:rPr lang="en">
                <a:solidFill>
                  <a:srgbClr val="5F6368"/>
                </a:solidFill>
                <a:latin typeface="Open Sans"/>
                <a:ea typeface="Open Sans"/>
                <a:cs typeface="Open Sans"/>
                <a:sym typeface="Open Sans"/>
              </a:rPr>
              <a:t>organized</a:t>
            </a:r>
            <a:r>
              <a:rPr lang="en">
                <a:solidFill>
                  <a:srgbClr val="5F6368"/>
                </a:solidFill>
                <a:latin typeface="Open Sans"/>
                <a:ea typeface="Open Sans"/>
                <a:cs typeface="Open Sans"/>
                <a:sym typeface="Open Sans"/>
              </a:rPr>
              <a:t> because she is traumatized right now and not thinking clearly.</a:t>
            </a:r>
            <a:endParaRPr>
              <a:solidFill>
                <a:srgbClr val="5F6368"/>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a:p>
        </p:txBody>
      </p:sp>
      <p:pic>
        <p:nvPicPr>
          <p:cNvPr id="211" name="Google Shape;211;p45"/>
          <p:cNvPicPr preferRelativeResize="0"/>
          <p:nvPr/>
        </p:nvPicPr>
        <p:blipFill>
          <a:blip r:embed="rId3">
            <a:alphaModFix/>
          </a:blip>
          <a:stretch>
            <a:fillRect/>
          </a:stretch>
        </p:blipFill>
        <p:spPr>
          <a:xfrm>
            <a:off x="2800675" y="933975"/>
            <a:ext cx="6365825" cy="3580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46"/>
          <p:cNvSpPr txBox="1"/>
          <p:nvPr/>
        </p:nvSpPr>
        <p:spPr>
          <a:xfrm>
            <a:off x="517675" y="524350"/>
            <a:ext cx="6108600" cy="5541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en" sz="2400">
                <a:solidFill>
                  <a:srgbClr val="5F6368"/>
                </a:solidFill>
                <a:latin typeface="Open Sans"/>
                <a:ea typeface="Open Sans"/>
                <a:cs typeface="Open Sans"/>
                <a:sym typeface="Open Sans"/>
              </a:rPr>
              <a:t>Persona </a:t>
            </a:r>
            <a:r>
              <a:rPr lang="en" sz="2400">
                <a:solidFill>
                  <a:srgbClr val="5F6368"/>
                </a:solidFill>
                <a:latin typeface="Open Sans"/>
                <a:ea typeface="Open Sans"/>
                <a:cs typeface="Open Sans"/>
                <a:sym typeface="Open Sans"/>
              </a:rPr>
              <a:t>2</a:t>
            </a:r>
            <a:r>
              <a:rPr lang="en" sz="2400">
                <a:solidFill>
                  <a:srgbClr val="5F6368"/>
                </a:solidFill>
                <a:latin typeface="Open Sans"/>
                <a:ea typeface="Open Sans"/>
                <a:cs typeface="Open Sans"/>
                <a:sym typeface="Open Sans"/>
              </a:rPr>
              <a:t>: </a:t>
            </a:r>
            <a:r>
              <a:rPr b="1" lang="en" sz="2400">
                <a:solidFill>
                  <a:srgbClr val="5F6368"/>
                </a:solidFill>
                <a:latin typeface="Open Sans"/>
                <a:ea typeface="Open Sans"/>
                <a:cs typeface="Open Sans"/>
                <a:sym typeface="Open Sans"/>
              </a:rPr>
              <a:t>Elizabeth</a:t>
            </a:r>
            <a:endParaRPr b="1" sz="2400">
              <a:solidFill>
                <a:srgbClr val="5F6368"/>
              </a:solidFill>
              <a:latin typeface="Open Sans"/>
              <a:ea typeface="Open Sans"/>
              <a:cs typeface="Open Sans"/>
              <a:sym typeface="Open Sans"/>
            </a:endParaRPr>
          </a:p>
        </p:txBody>
      </p:sp>
      <p:sp>
        <p:nvSpPr>
          <p:cNvPr id="217" name="Google Shape;217;p46"/>
          <p:cNvSpPr txBox="1"/>
          <p:nvPr/>
        </p:nvSpPr>
        <p:spPr>
          <a:xfrm>
            <a:off x="249325" y="1230850"/>
            <a:ext cx="2605500" cy="3309300"/>
          </a:xfrm>
          <a:prstGeom prst="rect">
            <a:avLst/>
          </a:prstGeom>
          <a:noFill/>
          <a:ln>
            <a:noFill/>
          </a:ln>
        </p:spPr>
        <p:txBody>
          <a:bodyPr anchorCtr="0" anchor="t" bIns="91425" lIns="0" spcFirstLastPara="1" rIns="91425" wrap="square" tIns="91425">
            <a:spAutoFit/>
          </a:bodyPr>
          <a:lstStyle/>
          <a:p>
            <a:pPr indent="0" lvl="0" marL="0" rtl="0" algn="l">
              <a:lnSpc>
                <a:spcPct val="150000"/>
              </a:lnSpc>
              <a:spcBef>
                <a:spcPts val="0"/>
              </a:spcBef>
              <a:spcAft>
                <a:spcPts val="0"/>
              </a:spcAft>
              <a:buNone/>
            </a:pPr>
            <a:r>
              <a:rPr lang="en">
                <a:solidFill>
                  <a:srgbClr val="EA4335"/>
                </a:solidFill>
                <a:latin typeface="Open Sans SemiBold"/>
                <a:ea typeface="Open Sans SemiBold"/>
                <a:cs typeface="Open Sans SemiBold"/>
                <a:sym typeface="Open Sans SemiBold"/>
              </a:rPr>
              <a:t>Problem statement:</a:t>
            </a:r>
            <a:endParaRPr>
              <a:solidFill>
                <a:srgbClr val="EA4335"/>
              </a:solidFill>
              <a:latin typeface="Open Sans SemiBold"/>
              <a:ea typeface="Open Sans SemiBold"/>
              <a:cs typeface="Open Sans SemiBold"/>
              <a:sym typeface="Open Sans SemiBold"/>
            </a:endParaRPr>
          </a:p>
          <a:p>
            <a:pPr indent="0" lvl="0" marL="0" rtl="0" algn="l">
              <a:lnSpc>
                <a:spcPct val="150000"/>
              </a:lnSpc>
              <a:spcBef>
                <a:spcPts val="0"/>
              </a:spcBef>
              <a:spcAft>
                <a:spcPts val="0"/>
              </a:spcAft>
              <a:buNone/>
            </a:pPr>
            <a:r>
              <a:rPr lang="en">
                <a:solidFill>
                  <a:srgbClr val="5F6368"/>
                </a:solidFill>
                <a:latin typeface="Open Sans"/>
                <a:ea typeface="Open Sans"/>
                <a:cs typeface="Open Sans"/>
                <a:sym typeface="Open Sans"/>
              </a:rPr>
              <a:t>Elizabeth </a:t>
            </a:r>
            <a:r>
              <a:rPr lang="en">
                <a:solidFill>
                  <a:srgbClr val="5F6368"/>
                </a:solidFill>
                <a:latin typeface="Open Sans"/>
                <a:ea typeface="Open Sans"/>
                <a:cs typeface="Open Sans"/>
                <a:sym typeface="Open Sans"/>
              </a:rPr>
              <a:t>is experiencing domestic violence. She needs an app or website with resources on how to leave the relationship and save that information so the abuser does not find it because she is trying to leave the relationship. </a:t>
            </a:r>
            <a:endParaRPr/>
          </a:p>
        </p:txBody>
      </p:sp>
      <p:pic>
        <p:nvPicPr>
          <p:cNvPr id="218" name="Google Shape;218;p46"/>
          <p:cNvPicPr preferRelativeResize="0"/>
          <p:nvPr/>
        </p:nvPicPr>
        <p:blipFill>
          <a:blip r:embed="rId3">
            <a:alphaModFix/>
          </a:blip>
          <a:stretch>
            <a:fillRect/>
          </a:stretch>
        </p:blipFill>
        <p:spPr>
          <a:xfrm>
            <a:off x="2854675" y="1230850"/>
            <a:ext cx="6136925" cy="345202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47"/>
          <p:cNvSpPr txBox="1"/>
          <p:nvPr/>
        </p:nvSpPr>
        <p:spPr>
          <a:xfrm>
            <a:off x="147925" y="198125"/>
            <a:ext cx="1862700" cy="923400"/>
          </a:xfrm>
          <a:prstGeom prst="rect">
            <a:avLst/>
          </a:prstGeom>
          <a:noFill/>
          <a:ln>
            <a:noFill/>
          </a:ln>
        </p:spPr>
        <p:txBody>
          <a:bodyPr anchorCtr="0" anchor="t" bIns="91425" lIns="0" spcFirstLastPara="1" rIns="91425" wrap="square" tIns="91425">
            <a:spAutoFit/>
          </a:bodyPr>
          <a:lstStyle/>
          <a:p>
            <a:pPr indent="0" lvl="0" marL="0" rtl="0" algn="ctr">
              <a:spcBef>
                <a:spcPts val="0"/>
              </a:spcBef>
              <a:spcAft>
                <a:spcPts val="0"/>
              </a:spcAft>
              <a:buNone/>
            </a:pPr>
            <a:r>
              <a:rPr lang="en" sz="2400">
                <a:solidFill>
                  <a:srgbClr val="5F6368"/>
                </a:solidFill>
                <a:latin typeface="Open Sans"/>
                <a:ea typeface="Open Sans"/>
                <a:cs typeface="Open Sans"/>
                <a:sym typeface="Open Sans"/>
              </a:rPr>
              <a:t>Competitive</a:t>
            </a:r>
            <a:r>
              <a:rPr lang="en" sz="2400">
                <a:solidFill>
                  <a:srgbClr val="5F6368"/>
                </a:solidFill>
                <a:latin typeface="Open Sans"/>
                <a:ea typeface="Open Sans"/>
                <a:cs typeface="Open Sans"/>
                <a:sym typeface="Open Sans"/>
              </a:rPr>
              <a:t> </a:t>
            </a:r>
            <a:endParaRPr sz="2400">
              <a:solidFill>
                <a:srgbClr val="5F6368"/>
              </a:solidFill>
              <a:latin typeface="Open Sans"/>
              <a:ea typeface="Open Sans"/>
              <a:cs typeface="Open Sans"/>
              <a:sym typeface="Open Sans"/>
            </a:endParaRPr>
          </a:p>
          <a:p>
            <a:pPr indent="0" lvl="0" marL="0" rtl="0" algn="ctr">
              <a:spcBef>
                <a:spcPts val="0"/>
              </a:spcBef>
              <a:spcAft>
                <a:spcPts val="0"/>
              </a:spcAft>
              <a:buNone/>
            </a:pPr>
            <a:r>
              <a:rPr lang="en" sz="2400">
                <a:solidFill>
                  <a:srgbClr val="5F6368"/>
                </a:solidFill>
                <a:latin typeface="Open Sans"/>
                <a:ea typeface="Open Sans"/>
                <a:cs typeface="Open Sans"/>
                <a:sym typeface="Open Sans"/>
              </a:rPr>
              <a:t>Audit</a:t>
            </a:r>
            <a:endParaRPr sz="2400">
              <a:solidFill>
                <a:srgbClr val="5F6368"/>
              </a:solidFill>
              <a:latin typeface="Open Sans"/>
              <a:ea typeface="Open Sans"/>
              <a:cs typeface="Open Sans"/>
              <a:sym typeface="Open Sans"/>
            </a:endParaRPr>
          </a:p>
        </p:txBody>
      </p:sp>
      <p:sp>
        <p:nvSpPr>
          <p:cNvPr id="224" name="Google Shape;224;p47"/>
          <p:cNvSpPr txBox="1"/>
          <p:nvPr/>
        </p:nvSpPr>
        <p:spPr>
          <a:xfrm>
            <a:off x="147925" y="1121525"/>
            <a:ext cx="1699800" cy="3309300"/>
          </a:xfrm>
          <a:prstGeom prst="rect">
            <a:avLst/>
          </a:prstGeom>
          <a:noFill/>
          <a:ln>
            <a:noFill/>
          </a:ln>
        </p:spPr>
        <p:txBody>
          <a:bodyPr anchorCtr="0" anchor="t" bIns="91425" lIns="0" spcFirstLastPara="1" rIns="91425" wrap="square" tIns="91425">
            <a:spAutoFit/>
          </a:bodyPr>
          <a:lstStyle/>
          <a:p>
            <a:pPr indent="0" lvl="0" marL="0" rtl="0" algn="l">
              <a:lnSpc>
                <a:spcPct val="150000"/>
              </a:lnSpc>
              <a:spcBef>
                <a:spcPts val="0"/>
              </a:spcBef>
              <a:spcAft>
                <a:spcPts val="0"/>
              </a:spcAft>
              <a:buClr>
                <a:schemeClr val="dk1"/>
              </a:buClr>
              <a:buSzPts val="1100"/>
              <a:buFont typeface="Arial"/>
              <a:buNone/>
            </a:pPr>
            <a:r>
              <a:rPr lang="en">
                <a:solidFill>
                  <a:srgbClr val="5F6368"/>
                </a:solidFill>
                <a:latin typeface="Open Sans"/>
                <a:ea typeface="Open Sans"/>
                <a:cs typeface="Open Sans"/>
                <a:sym typeface="Open Sans"/>
              </a:rPr>
              <a:t>There are 4 apps that were the most used. All were either about safety planning or prevention. None helped people go through or overcome the DV process. </a:t>
            </a:r>
            <a:endParaRPr/>
          </a:p>
        </p:txBody>
      </p:sp>
      <p:pic>
        <p:nvPicPr>
          <p:cNvPr id="225" name="Google Shape;225;p47"/>
          <p:cNvPicPr preferRelativeResize="0"/>
          <p:nvPr/>
        </p:nvPicPr>
        <p:blipFill>
          <a:blip r:embed="rId3">
            <a:alphaModFix/>
          </a:blip>
          <a:stretch>
            <a:fillRect/>
          </a:stretch>
        </p:blipFill>
        <p:spPr>
          <a:xfrm>
            <a:off x="2010625" y="76200"/>
            <a:ext cx="6980974" cy="469739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